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3" r:id="rId2"/>
    <p:sldMasterId id="2147483665" r:id="rId3"/>
  </p:sldMasterIdLst>
  <p:notesMasterIdLst>
    <p:notesMasterId r:id="rId42"/>
  </p:notesMasterIdLst>
  <p:sldIdLst>
    <p:sldId id="256" r:id="rId4"/>
    <p:sldId id="257" r:id="rId5"/>
    <p:sldId id="258" r:id="rId6"/>
    <p:sldId id="259" r:id="rId7"/>
    <p:sldId id="788" r:id="rId8"/>
    <p:sldId id="789" r:id="rId9"/>
    <p:sldId id="774" r:id="rId10"/>
    <p:sldId id="796" r:id="rId11"/>
    <p:sldId id="797" r:id="rId12"/>
    <p:sldId id="779" r:id="rId13"/>
    <p:sldId id="794" r:id="rId14"/>
    <p:sldId id="780" r:id="rId15"/>
    <p:sldId id="769" r:id="rId16"/>
    <p:sldId id="264" r:id="rId17"/>
    <p:sldId id="760" r:id="rId18"/>
    <p:sldId id="437" r:id="rId19"/>
    <p:sldId id="773" r:id="rId20"/>
    <p:sldId id="362" r:id="rId21"/>
    <p:sldId id="821" r:id="rId22"/>
    <p:sldId id="757" r:id="rId23"/>
    <p:sldId id="816" r:id="rId24"/>
    <p:sldId id="266" r:id="rId25"/>
    <p:sldId id="267" r:id="rId26"/>
    <p:sldId id="268" r:id="rId27"/>
    <p:sldId id="271" r:id="rId28"/>
    <p:sldId id="334" r:id="rId29"/>
    <p:sldId id="827" r:id="rId30"/>
    <p:sldId id="824" r:id="rId31"/>
    <p:sldId id="825" r:id="rId32"/>
    <p:sldId id="831" r:id="rId33"/>
    <p:sldId id="274" r:id="rId34"/>
    <p:sldId id="829" r:id="rId35"/>
    <p:sldId id="269" r:id="rId36"/>
    <p:sldId id="270" r:id="rId37"/>
    <p:sldId id="261" r:id="rId38"/>
    <p:sldId id="280" r:id="rId39"/>
    <p:sldId id="281" r:id="rId40"/>
    <p:sldId id="283" r:id="rId41"/>
  </p:sldIdLst>
  <p:sldSz cx="12192000" cy="6858000"/>
  <p:notesSz cx="6858000" cy="12192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944" autoAdjust="0"/>
    <p:restoredTop sz="89416" autoAdjust="0"/>
  </p:normalViewPr>
  <p:slideViewPr>
    <p:cSldViewPr snapToGrid="0" snapToObjects="1">
      <p:cViewPr varScale="1">
        <p:scale>
          <a:sx n="66" d="100"/>
          <a:sy n="66" d="100"/>
        </p:scale>
        <p:origin x="328"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notesMaster" Target="notesMasters/notesMaster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presProps" Target="presProp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tableStyles" Target="tableStyles.xml"/><Relationship Id="rId20" Type="http://schemas.openxmlformats.org/officeDocument/2006/relationships/slide" Target="slides/slide17.xml"/><Relationship Id="rId41"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088224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digitalresearchservices.ed.ac.uk/resources/re3data-org" TargetMode="External"/><Relationship Id="rId2" Type="http://schemas.openxmlformats.org/officeDocument/2006/relationships/slide" Target="../slides/slide17.xml"/><Relationship Id="rId1" Type="http://schemas.openxmlformats.org/officeDocument/2006/relationships/notesMaster" Target="../notesMasters/notesMaster1.xml"/><Relationship Id="rId5" Type="http://schemas.openxmlformats.org/officeDocument/2006/relationships/hyperlink" Target="https://journals.plos.org/plosone/s/recommended-repositories" TargetMode="External"/><Relationship Id="rId4" Type="http://schemas.openxmlformats.org/officeDocument/2006/relationships/hyperlink" Target="https://guides.lib.uconn.edu/c.php?g=832372&amp;p=6854255" TargetMode="Externa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altmetric.com/our-audience/researchers/research-access/"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altmetric.com/" TargetMode="External"/><Relationship Id="rId2" Type="http://schemas.openxmlformats.org/officeDocument/2006/relationships/slide" Target="../slides/slide21.xml"/><Relationship Id="rId1" Type="http://schemas.openxmlformats.org/officeDocument/2006/relationships/notesMaster" Target="../notesMasters/notesMaster1.xml"/><Relationship Id="rId5" Type="http://schemas.openxmlformats.org/officeDocument/2006/relationships/hyperlink" Target="https://subjectguides.uwaterloo.ca/c.php?g=695622&amp;p=5174434" TargetMode="External"/><Relationship Id="rId4" Type="http://schemas.openxmlformats.org/officeDocument/2006/relationships/hyperlink" Target="https://pitt.libguides.com/altmetrics/Tools" TargetMode="Externa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À la fin de cette séance, vous serez capables de créer des représentations visuelles de vos données scientifiques.</a:t>
            </a:r>
          </a:p>
          <a:p>
            <a:endParaRPr lang="fr-FR" dirty="0"/>
          </a:p>
          <a:p>
            <a:r>
              <a:rPr lang="fr-FR" dirty="0"/>
              <a:t>Avant d’aborder la cartographie de la science, je reviendrai d’abord sur quelques notions fondamentales de bibliométrie, entendue comme l’analyse statistique de la production scientifique, qui constitue l’un des socles de la cartographie scientifique. J’évoquerai également les raisons de l’intérêt croissant des décideurs pour ces outils bibliométriques, intérêt étroitement lié aux dispositifs d’évaluation de la recherche et aux classements internationaux des universités.</a:t>
            </a:r>
          </a:p>
          <a:p>
            <a:endParaRPr lang="fr-FR" dirty="0"/>
          </a:p>
          <a:p>
            <a:r>
              <a:rPr lang="fr-FR" dirty="0"/>
              <a:t>Un autre élément central concerne l’open </a:t>
            </a:r>
            <a:r>
              <a:rPr lang="fr-FR" dirty="0" err="1"/>
              <a:t>access</a:t>
            </a:r>
            <a:r>
              <a:rPr lang="fr-FR" dirty="0"/>
              <a:t>, qui facilite l’accès aux données scientifiques et permet de produire plus aisément des indicateurs utiles au pilotage de la recherche, tant pour les responsables académiques que pour d’autres institutions publiques.</a:t>
            </a:r>
          </a:p>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Notre système académique actuel, largement structuré autour des </a:t>
            </a:r>
            <a:r>
              <a:rPr lang="fr-FR" b="1" dirty="0"/>
              <a:t>classements universitaires mondiaux</a:t>
            </a:r>
            <a:r>
              <a:rPr lang="fr-FR" dirty="0"/>
              <a:t>, accorde une importance considérable aux </a:t>
            </a:r>
            <a:r>
              <a:rPr lang="fr-FR" b="1" dirty="0"/>
              <a:t>publications</a:t>
            </a:r>
            <a:r>
              <a:rPr lang="fr-FR" dirty="0"/>
              <a:t> et aux </a:t>
            </a:r>
            <a:r>
              <a:rPr lang="fr-FR" b="1" dirty="0"/>
              <a:t>citations</a:t>
            </a:r>
            <a:r>
              <a:rPr lang="fr-FR" dirty="0"/>
              <a:t>. Cette logique a instaure une culture du </a:t>
            </a:r>
            <a:r>
              <a:rPr lang="fr-FR" b="1" dirty="0"/>
              <a:t>« publier ou périr »</a:t>
            </a:r>
            <a:r>
              <a:rPr lang="fr-FR" dirty="0"/>
              <a:t>, qui stimule certes la productivité scientifique, mais engendre également des </a:t>
            </a:r>
            <a:r>
              <a:rPr lang="fr-FR" b="1" dirty="0"/>
              <a:t>effets pervers</a:t>
            </a:r>
            <a:r>
              <a:rPr lang="fr-FR" dirty="0"/>
              <a:t>.</a:t>
            </a:r>
          </a:p>
          <a:p>
            <a:endParaRPr lang="fr-FR" dirty="0"/>
          </a:p>
          <a:p>
            <a:r>
              <a:rPr lang="fr-FR" dirty="0"/>
              <a:t>Ce système incite également certains chercheurs à </a:t>
            </a:r>
            <a:r>
              <a:rPr lang="fr-FR" b="1" dirty="0"/>
              <a:t>délaisser des problématiques locales pertinentes</a:t>
            </a:r>
            <a:r>
              <a:rPr lang="fr-FR" dirty="0"/>
              <a:t>, au profit de thématiques plus susceptibles d’être acceptées dans des </a:t>
            </a:r>
            <a:r>
              <a:rPr lang="fr-FR" b="1" dirty="0"/>
              <a:t>revues internationales à fort facteur d’impact</a:t>
            </a:r>
            <a:r>
              <a:rPr lang="fr-FR" dirty="0"/>
              <a:t>.</a:t>
            </a:r>
          </a:p>
          <a:p>
            <a:endParaRPr lang="fr-FR" dirty="0"/>
          </a:p>
          <a:p>
            <a:r>
              <a:rPr lang="fr-FR" dirty="0"/>
              <a:t> Par ailleurs, la </a:t>
            </a:r>
            <a:r>
              <a:rPr lang="fr-FR" b="1" dirty="0"/>
              <a:t>charge pesant sur les évaluateurs</a:t>
            </a:r>
            <a:r>
              <a:rPr lang="fr-FR" dirty="0"/>
              <a:t> scientifiques est de plus en plus lourde, ce qui soulève des questions sur la </a:t>
            </a:r>
            <a:r>
              <a:rPr lang="fr-FR" b="1" dirty="0"/>
              <a:t>qualité du processus de relecture par les pairs</a:t>
            </a:r>
            <a:r>
              <a:rPr lang="fr-FR" dirty="0"/>
              <a:t>, notamment à l’heure où </a:t>
            </a:r>
            <a:r>
              <a:rPr lang="fr-FR" b="1" dirty="0"/>
              <a:t>l’intelligence artificielle commence à être mobilisée dans ces mécanismes d’évaluation</a:t>
            </a:r>
            <a:r>
              <a:rPr lang="fr-FR" dirty="0"/>
              <a:t>.</a:t>
            </a:r>
          </a:p>
          <a:p>
            <a:endParaRPr lang="fr-FR" sz="1200" dirty="0"/>
          </a:p>
          <a:p>
            <a:endParaRPr lang="fr-FR" sz="1200" dirty="0"/>
          </a:p>
          <a:p>
            <a:r>
              <a:rPr lang="fr-FR" dirty="0"/>
              <a:t>L’intégration de la science ouverte dans les pratiques institutionnelles influence positivement les classements internationaux, tout en stimulant la productivité, la collaboration et l’innovation chez les chercheurs."</a:t>
            </a:r>
          </a:p>
          <a:p>
            <a:endParaRPr lang="fr-FR" sz="1200" dirty="0"/>
          </a:p>
          <a:p>
            <a:endParaRPr lang="fr-FR" sz="1200" dirty="0"/>
          </a:p>
          <a:p>
            <a:endParaRPr lang="fr-FR" sz="1200" dirty="0"/>
          </a:p>
          <a:p>
            <a:endParaRPr lang="fr-FR" sz="1200" dirty="0"/>
          </a:p>
          <a:p>
            <a:endParaRPr lang="fr-FR" sz="1200" dirty="0"/>
          </a:p>
          <a:p>
            <a:r>
              <a:rPr lang="fr-FR" sz="1200" dirty="0"/>
              <a:t>https://</a:t>
            </a:r>
            <a:r>
              <a:rPr lang="fr-FR" sz="1200" dirty="0" err="1"/>
              <a:t>ranking.elte.hu</a:t>
            </a:r>
            <a:r>
              <a:rPr lang="fr-FR" sz="1200" dirty="0"/>
              <a:t>/2021/03/17/stability-and-dynamics-summary-of-global-ranking-indicators-2021/</a:t>
            </a:r>
          </a:p>
          <a:p>
            <a:endParaRPr lang="fr-FR" sz="1200" dirty="0"/>
          </a:p>
          <a:p>
            <a:endParaRPr lang="fr-FR" sz="1200" dirty="0"/>
          </a:p>
        </p:txBody>
      </p:sp>
      <p:sp>
        <p:nvSpPr>
          <p:cNvPr id="4" name="Espace réservé du numéro de diapositive 3"/>
          <p:cNvSpPr>
            <a:spLocks noGrp="1"/>
          </p:cNvSpPr>
          <p:nvPr>
            <p:ph type="sldNum" sz="quarter" idx="5"/>
          </p:nvPr>
        </p:nvSpPr>
        <p:spPr/>
        <p:txBody>
          <a:bodyPr/>
          <a:lstStyle/>
          <a:p>
            <a:fld id="{A9692AB7-E7A4-6549-B616-4E1976A47530}" type="slidenum">
              <a:rPr lang="fr-FR" smtClean="0"/>
              <a:t>10</a:t>
            </a:fld>
            <a:endParaRPr lang="fr-FR"/>
          </a:p>
        </p:txBody>
      </p:sp>
    </p:spTree>
    <p:extLst>
      <p:ext uri="{BB962C8B-B14F-4D97-AF65-F5344CB8AC3E}">
        <p14:creationId xmlns:p14="http://schemas.microsoft.com/office/powerpoint/2010/main" val="24187246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a:p>
            <a:r>
              <a:rPr lang="fr-FR" dirty="0"/>
              <a:t>Parmi ces dérives, on observe une augmentation des cas de </a:t>
            </a:r>
            <a:r>
              <a:rPr lang="fr-FR" b="1" dirty="0"/>
              <a:t>plagiat</a:t>
            </a:r>
            <a:r>
              <a:rPr lang="fr-FR" dirty="0"/>
              <a:t>, de </a:t>
            </a:r>
            <a:r>
              <a:rPr lang="fr-FR" b="1" dirty="0"/>
              <a:t>fraudes</a:t>
            </a:r>
            <a:r>
              <a:rPr lang="fr-FR" dirty="0"/>
              <a:t> et de </a:t>
            </a:r>
            <a:r>
              <a:rPr lang="fr-FR" b="1" dirty="0"/>
              <a:t>rétractations</a:t>
            </a:r>
            <a:r>
              <a:rPr lang="fr-FR" dirty="0"/>
              <a:t> d’articles. </a:t>
            </a:r>
          </a:p>
          <a:p>
            <a:endParaRPr lang="fr-FR" dirty="0"/>
          </a:p>
          <a:p>
            <a:r>
              <a:rPr lang="fr-FR" dirty="0"/>
              <a:t>La pression à publier conduit trop souvent à privilégier la </a:t>
            </a:r>
            <a:r>
              <a:rPr lang="fr-FR" b="1" dirty="0"/>
              <a:t>quantité</a:t>
            </a:r>
            <a:r>
              <a:rPr lang="fr-FR" dirty="0"/>
              <a:t> au détriment de la </a:t>
            </a:r>
            <a:r>
              <a:rPr lang="fr-FR" b="1" dirty="0"/>
              <a:t>qualité</a:t>
            </a:r>
            <a:r>
              <a:rPr lang="fr-FR" dirty="0"/>
              <a:t>, à </a:t>
            </a:r>
            <a:r>
              <a:rPr lang="fr-FR" b="1" dirty="0"/>
              <a:t>fragmenter artificiellement les résultats de recherche</a:t>
            </a:r>
            <a:r>
              <a:rPr lang="fr-FR" dirty="0"/>
              <a:t> (« salami </a:t>
            </a:r>
            <a:r>
              <a:rPr lang="fr-FR" dirty="0" err="1"/>
              <a:t>slicing</a:t>
            </a:r>
            <a:r>
              <a:rPr lang="fr-FR" dirty="0"/>
              <a:t> ») et à favoriser la </a:t>
            </a:r>
            <a:r>
              <a:rPr lang="fr-FR" b="1" dirty="0"/>
              <a:t>publication de résultats positifs</a:t>
            </a:r>
            <a:r>
              <a:rPr lang="fr-FR" dirty="0"/>
              <a:t> plutôt qu’une démarche méthodologique rigoureuse.</a:t>
            </a:r>
          </a:p>
          <a:p>
            <a:endParaRPr lang="fr-FR" b="1" dirty="0"/>
          </a:p>
          <a:p>
            <a:r>
              <a:rPr lang="fr-FR" b="1" dirty="0"/>
              <a:t>Augmentation des rétractations :</a:t>
            </a:r>
            <a:br>
              <a:rPr lang="fr-FR" dirty="0"/>
            </a:br>
            <a:r>
              <a:rPr lang="fr-FR" dirty="0"/>
              <a:t>L’année 2023 a enregistré plus de 10 000 avis de rétractation avec une croissance annuelle moyenne d’environ 23 %.</a:t>
            </a:r>
          </a:p>
          <a:p>
            <a:endParaRPr lang="fr-FR" dirty="0"/>
          </a:p>
          <a:p>
            <a:r>
              <a:rPr lang="fr-FR" b="1" dirty="0"/>
              <a:t>Éditeurs prédateurs :</a:t>
            </a:r>
            <a:br>
              <a:rPr lang="fr-FR" dirty="0"/>
            </a:br>
            <a:r>
              <a:rPr lang="fr-FR" dirty="0"/>
              <a:t>La prolifération des éditeurs en libre accès dits « prédateurs » aggrave les problèmes liés à l’intégrité de la recherche. Le site </a:t>
            </a:r>
            <a:r>
              <a:rPr lang="fr-FR" i="1" dirty="0" err="1"/>
              <a:t>Retraction</a:t>
            </a:r>
            <a:r>
              <a:rPr lang="fr-FR" i="1" dirty="0"/>
              <a:t> Watch</a:t>
            </a:r>
            <a:r>
              <a:rPr lang="fr-FR" dirty="0"/>
              <a:t> surveille ces dérives, notamment les démissions de comités éditoriaux en désaccord avec les modèles économiques ou les pressions sur la productivité.</a:t>
            </a:r>
          </a:p>
          <a:p>
            <a:endParaRPr lang="fr-FR" dirty="0"/>
          </a:p>
        </p:txBody>
      </p:sp>
      <p:sp>
        <p:nvSpPr>
          <p:cNvPr id="4" name="Espace réservé du numéro de diapositive 3"/>
          <p:cNvSpPr>
            <a:spLocks noGrp="1"/>
          </p:cNvSpPr>
          <p:nvPr>
            <p:ph type="sldNum" sz="quarter" idx="5"/>
          </p:nvPr>
        </p:nvSpPr>
        <p:spPr/>
        <p:txBody>
          <a:bodyPr/>
          <a:lstStyle/>
          <a:p>
            <a:fld id="{A9692AB7-E7A4-6549-B616-4E1976A47530}" type="slidenum">
              <a:rPr lang="fr-FR" smtClean="0"/>
              <a:t>11</a:t>
            </a:fld>
            <a:endParaRPr lang="fr-FR"/>
          </a:p>
        </p:txBody>
      </p:sp>
    </p:spTree>
    <p:extLst>
      <p:ext uri="{BB962C8B-B14F-4D97-AF65-F5344CB8AC3E}">
        <p14:creationId xmlns:p14="http://schemas.microsoft.com/office/powerpoint/2010/main" val="26214805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Face à ces dérives, la </a:t>
            </a:r>
            <a:r>
              <a:rPr lang="fr-FR" b="1" dirty="0"/>
              <a:t>science ouverte</a:t>
            </a:r>
            <a:r>
              <a:rPr lang="fr-FR" dirty="0"/>
              <a:t> propose des alternatives concrètes à travers </a:t>
            </a:r>
            <a:r>
              <a:rPr lang="fr-FR" b="1" dirty="0"/>
              <a:t>plusieurs modèles d’accès ouvert</a:t>
            </a:r>
            <a:r>
              <a:rPr lang="fr-FR" dirty="0"/>
              <a:t> :</a:t>
            </a:r>
          </a:p>
          <a:p>
            <a:endParaRPr lang="fr-FR" dirty="0"/>
          </a:p>
          <a:p>
            <a:pPr>
              <a:buFont typeface="Arial" panose="020B0604020202020204" pitchFamily="34" charset="0"/>
              <a:buChar char="•"/>
            </a:pPr>
            <a:r>
              <a:rPr lang="fr-FR" b="1" dirty="0"/>
              <a:t>Le Green Open Access (auto-archivage)</a:t>
            </a:r>
            <a:r>
              <a:rPr lang="fr-FR" dirty="0"/>
              <a:t> : l’auteur dépose une version de son article dans une archive ouverte, souvent après une période d’embargo. Ce modèle est </a:t>
            </a:r>
            <a:r>
              <a:rPr lang="fr-FR" b="1" dirty="0"/>
              <a:t>gratuit pour l’auteur</a:t>
            </a:r>
            <a:r>
              <a:rPr lang="fr-FR" dirty="0"/>
              <a:t>.</a:t>
            </a:r>
          </a:p>
          <a:p>
            <a:pPr>
              <a:buFont typeface="Arial" panose="020B0604020202020204" pitchFamily="34" charset="0"/>
              <a:buChar char="•"/>
            </a:pPr>
            <a:endParaRPr lang="fr-FR" dirty="0"/>
          </a:p>
          <a:p>
            <a:pPr>
              <a:buFont typeface="Arial" panose="020B0604020202020204" pitchFamily="34" charset="0"/>
              <a:buChar char="•"/>
            </a:pPr>
            <a:r>
              <a:rPr lang="fr-FR" b="1" dirty="0"/>
              <a:t>Le Gold Open Access</a:t>
            </a:r>
            <a:r>
              <a:rPr lang="fr-FR" dirty="0"/>
              <a:t> : l’article est immédiatement accessible, mais </a:t>
            </a:r>
            <a:r>
              <a:rPr lang="fr-FR" b="1" dirty="0"/>
              <a:t>les frais de publication sont à la charge de l’auteur ou de son institution</a:t>
            </a:r>
            <a:r>
              <a:rPr lang="fr-FR" dirty="0"/>
              <a:t>. Ce modèle soulève donc des questions d’équité, notamment pour les chercheurs des pays à ressources limitées.</a:t>
            </a:r>
          </a:p>
          <a:p>
            <a:pPr>
              <a:buFont typeface="Arial" panose="020B0604020202020204" pitchFamily="34" charset="0"/>
              <a:buChar char="•"/>
            </a:pPr>
            <a:endParaRPr lang="fr-FR" dirty="0"/>
          </a:p>
          <a:p>
            <a:r>
              <a:rPr lang="fr-FR" dirty="0"/>
              <a:t>Les grands éditeurs publient un nombre considérable de revues en open </a:t>
            </a:r>
            <a:r>
              <a:rPr lang="fr-FR" dirty="0" err="1"/>
              <a:t>access</a:t>
            </a:r>
            <a:r>
              <a:rPr lang="fr-FR" dirty="0"/>
              <a:t>. comme l’illustre ce graphique, cela vise </a:t>
            </a:r>
            <a:r>
              <a:rPr lang="fr-FR" b="1" dirty="0"/>
              <a:t>à accroître leurs revenus via les frais de publication (APC – Article </a:t>
            </a:r>
            <a:r>
              <a:rPr lang="fr-FR" b="1" dirty="0" err="1"/>
              <a:t>Processing</a:t>
            </a:r>
            <a:r>
              <a:rPr lang="fr-FR" b="1" dirty="0"/>
              <a:t> Charges)</a:t>
            </a:r>
            <a:r>
              <a:rPr lang="fr-FR" dirty="0"/>
              <a:t>, et non pas a démocratiser l’accès à la connaissance.</a:t>
            </a:r>
          </a:p>
          <a:p>
            <a:pPr>
              <a:buFont typeface="Arial" panose="020B0604020202020204" pitchFamily="34" charset="0"/>
              <a:buChar char="•"/>
            </a:pPr>
            <a:endParaRPr lang="fr-FR" dirty="0"/>
          </a:p>
          <a:p>
            <a:pPr>
              <a:buFont typeface="Arial" panose="020B0604020202020204" pitchFamily="34" charset="0"/>
              <a:buChar char="•"/>
            </a:pPr>
            <a:r>
              <a:rPr lang="fr-FR" b="1" dirty="0"/>
              <a:t>Le Diamond Open Access</a:t>
            </a:r>
            <a:r>
              <a:rPr lang="fr-FR" dirty="0"/>
              <a:t>,, constitue le modèle le plus équitable : </a:t>
            </a:r>
            <a:r>
              <a:rPr lang="fr-FR" b="1" dirty="0"/>
              <a:t>ni l’auteur ni le lecteur ne paie</a:t>
            </a:r>
            <a:r>
              <a:rPr lang="fr-FR" dirty="0"/>
              <a:t>, </a:t>
            </a:r>
          </a:p>
          <a:p>
            <a:pPr>
              <a:buFont typeface="Arial" panose="020B0604020202020204" pitchFamily="34" charset="0"/>
              <a:buChar char="•"/>
            </a:pPr>
            <a:endParaRPr lang="fr-FR" dirty="0"/>
          </a:p>
          <a:p>
            <a:r>
              <a:rPr lang="fr-FR" dirty="0"/>
              <a:t>Ces modèles ont aussi un </a:t>
            </a:r>
            <a:r>
              <a:rPr lang="fr-FR" b="1" dirty="0"/>
              <a:t>impact direct sur l’intelligence artificielle</a:t>
            </a:r>
            <a:r>
              <a:rPr lang="fr-FR" dirty="0"/>
              <a:t>. Plus les contenus scientifiques sont ouverts, plus ils sont </a:t>
            </a:r>
            <a:r>
              <a:rPr lang="fr-FR" b="1" dirty="0"/>
              <a:t>accessibles pour l’entraînement des algorithmes</a:t>
            </a:r>
            <a:r>
              <a:rPr lang="fr-FR" dirty="0"/>
              <a:t>. </a:t>
            </a:r>
          </a:p>
        </p:txBody>
      </p:sp>
      <p:sp>
        <p:nvSpPr>
          <p:cNvPr id="4" name="Espace réservé du numéro de diapositive 3"/>
          <p:cNvSpPr>
            <a:spLocks noGrp="1"/>
          </p:cNvSpPr>
          <p:nvPr>
            <p:ph type="sldNum" sz="quarter" idx="5"/>
          </p:nvPr>
        </p:nvSpPr>
        <p:spPr/>
        <p:txBody>
          <a:bodyPr/>
          <a:lstStyle/>
          <a:p>
            <a:fld id="{A9692AB7-E7A4-6549-B616-4E1976A47530}" type="slidenum">
              <a:rPr lang="fr-FR" smtClean="0"/>
              <a:t>12</a:t>
            </a:fld>
            <a:endParaRPr lang="fr-FR"/>
          </a:p>
        </p:txBody>
      </p:sp>
    </p:spTree>
    <p:extLst>
      <p:ext uri="{BB962C8B-B14F-4D97-AF65-F5344CB8AC3E}">
        <p14:creationId xmlns:p14="http://schemas.microsoft.com/office/powerpoint/2010/main" val="22359128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lvl="0" indent="0" algn="l" rtl="0">
              <a:spcBef>
                <a:spcPts val="0"/>
              </a:spcBef>
              <a:spcAft>
                <a:spcPts val="0"/>
              </a:spcAft>
              <a:buNone/>
            </a:pPr>
            <a:r>
              <a:rPr lang="fr-FR" dirty="0"/>
              <a:t>Dans un objectif de science ouverte et reproductible, on voit de plus en plus de </a:t>
            </a:r>
            <a:r>
              <a:rPr lang="fr-FR" dirty="0" err="1"/>
              <a:t>datapapers</a:t>
            </a:r>
            <a:r>
              <a:rPr lang="fr-FR" dirty="0"/>
              <a:t> qui décrivent les jeux, les conditions de collecte et de transformation. Rappelons qu’un </a:t>
            </a:r>
            <a:r>
              <a:rPr lang="fr-FR" dirty="0" err="1"/>
              <a:t>datapaper</a:t>
            </a:r>
            <a:r>
              <a:rPr lang="fr-FR" dirty="0"/>
              <a:t> est une forme de communication scientifique qui a pour vocation de valoriser les données d’un projet et d’en faciliter la réutilisation.</a:t>
            </a:r>
          </a:p>
          <a:p>
            <a:pPr marL="0" lvl="0" indent="0" algn="l" rtl="0">
              <a:spcBef>
                <a:spcPts val="0"/>
              </a:spcBef>
              <a:spcAft>
                <a:spcPts val="0"/>
              </a:spcAft>
              <a:buNone/>
            </a:pPr>
            <a:endParaRPr lang="fr-FR" dirty="0"/>
          </a:p>
          <a:p>
            <a:pPr marL="0" lvl="0" indent="0" algn="l" rtl="0">
              <a:spcBef>
                <a:spcPts val="0"/>
              </a:spcBef>
              <a:spcAft>
                <a:spcPts val="0"/>
              </a:spcAft>
              <a:buNone/>
            </a:pP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solidFill>
                  <a:schemeClr val="dk1"/>
                </a:solidFill>
                <a:latin typeface="+mn-lt"/>
                <a:ea typeface="Calibri"/>
                <a:cs typeface="Calibri"/>
                <a:sym typeface="Calibri"/>
              </a:rPr>
              <a:t>Pour que la science soit reproductible, il faut que ses données soient accessibles physiquement, légalement et techniquement réutilisables.</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solidFill>
                  <a:schemeClr val="dk1"/>
                </a:solidFill>
                <a:latin typeface="+mn-lt"/>
                <a:ea typeface="Calibri"/>
                <a:cs typeface="Calibri"/>
                <a:sym typeface="Calibri"/>
              </a:rPr>
              <a:t>Des données en mode « </a:t>
            </a:r>
            <a:r>
              <a:rPr lang="fr-FR" sz="1200" b="1" i="1" dirty="0" err="1">
                <a:solidFill>
                  <a:schemeClr val="dk1"/>
                </a:solidFill>
                <a:latin typeface="+mn-lt"/>
                <a:ea typeface="Calibri"/>
                <a:cs typeface="Calibri"/>
                <a:sym typeface="Calibri"/>
              </a:rPr>
              <a:t>Findable</a:t>
            </a:r>
            <a:r>
              <a:rPr lang="fr-FR" sz="1200" b="1" i="1" dirty="0">
                <a:solidFill>
                  <a:schemeClr val="dk1"/>
                </a:solidFill>
                <a:latin typeface="+mn-lt"/>
                <a:ea typeface="Calibri"/>
                <a:cs typeface="Calibri"/>
                <a:sym typeface="Calibri"/>
              </a:rPr>
              <a:t>, Accessible, </a:t>
            </a:r>
            <a:r>
              <a:rPr lang="fr-FR" sz="1200" b="1" i="1" dirty="0" err="1">
                <a:solidFill>
                  <a:schemeClr val="dk1"/>
                </a:solidFill>
                <a:latin typeface="+mn-lt"/>
                <a:ea typeface="Calibri"/>
                <a:cs typeface="Calibri"/>
                <a:sym typeface="Calibri"/>
              </a:rPr>
              <a:t>Interoperable</a:t>
            </a:r>
            <a:r>
              <a:rPr lang="fr-FR" sz="1200" b="1" i="1" dirty="0">
                <a:solidFill>
                  <a:schemeClr val="dk1"/>
                </a:solidFill>
                <a:latin typeface="+mn-lt"/>
                <a:ea typeface="Calibri"/>
                <a:cs typeface="Calibri"/>
                <a:sym typeface="Calibri"/>
              </a:rPr>
              <a:t> and </a:t>
            </a:r>
            <a:r>
              <a:rPr lang="fr-FR" sz="1200" b="1" i="1" dirty="0" err="1">
                <a:solidFill>
                  <a:schemeClr val="dk1"/>
                </a:solidFill>
                <a:latin typeface="+mn-lt"/>
                <a:ea typeface="Calibri"/>
                <a:cs typeface="Calibri"/>
                <a:sym typeface="Calibri"/>
              </a:rPr>
              <a:t>Reusable</a:t>
            </a:r>
            <a:r>
              <a:rPr lang="fr-FR" sz="1200" b="1" i="1" dirty="0">
                <a:solidFill>
                  <a:schemeClr val="dk1"/>
                </a:solidFill>
                <a:latin typeface="+mn-lt"/>
                <a:ea typeface="Calibri"/>
                <a:cs typeface="Calibri"/>
                <a:sym typeface="Calibri"/>
              </a:rPr>
              <a:t> </a:t>
            </a:r>
            <a:r>
              <a:rPr lang="fr-FR" sz="1200" dirty="0">
                <a:solidFill>
                  <a:schemeClr val="dk1"/>
                </a:solidFill>
                <a:latin typeface="+mn-lt"/>
                <a:ea typeface="Calibri"/>
                <a:cs typeface="Calibri"/>
                <a:sym typeface="Calibri"/>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19323C"/>
                </a:solidFill>
              </a:rPr>
              <a:t>Findable : données </a:t>
            </a:r>
            <a:r>
              <a:rPr lang="en-US" sz="1200" dirty="0" err="1">
                <a:solidFill>
                  <a:srgbClr val="19323C"/>
                </a:solidFill>
              </a:rPr>
              <a:t>repérables</a:t>
            </a:r>
            <a:r>
              <a:rPr lang="en-US" sz="1200" dirty="0">
                <a:solidFill>
                  <a:srgbClr val="19323C"/>
                </a:solidFill>
              </a:rPr>
              <a:t>, </a:t>
            </a:r>
            <a:r>
              <a:rPr lang="en-US" sz="1200" dirty="0" err="1">
                <a:solidFill>
                  <a:srgbClr val="19323C"/>
                </a:solidFill>
              </a:rPr>
              <a:t>identifiées</a:t>
            </a:r>
            <a:r>
              <a:rPr lang="en-US" sz="1200" dirty="0">
                <a:solidFill>
                  <a:srgbClr val="19323C"/>
                </a:solidFill>
              </a:rPr>
              <a:t>, </a:t>
            </a:r>
            <a:r>
              <a:rPr lang="en-US" sz="1200" dirty="0" err="1">
                <a:solidFill>
                  <a:srgbClr val="19323C"/>
                </a:solidFill>
              </a:rPr>
              <a:t>décrites</a:t>
            </a:r>
            <a:r>
              <a:rPr lang="en-US" sz="1200" dirty="0">
                <a:solidFill>
                  <a:srgbClr val="19323C"/>
                </a:solidFill>
              </a:rPr>
              <a:t>.</a:t>
            </a:r>
            <a:endParaRPr lang="fr-FR" sz="1200" dirty="0">
              <a:solidFill>
                <a:schemeClr val="dk1"/>
              </a:solidFill>
              <a:latin typeface="+mn-lt"/>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19323C"/>
                </a:solidFill>
              </a:rPr>
              <a:t> Interoperable : formats, </a:t>
            </a:r>
            <a:r>
              <a:rPr lang="en-US" sz="1200" dirty="0" err="1">
                <a:solidFill>
                  <a:srgbClr val="19323C"/>
                </a:solidFill>
              </a:rPr>
              <a:t>vocabulaires</a:t>
            </a:r>
            <a:r>
              <a:rPr lang="en-US" sz="1200" dirty="0">
                <a:solidFill>
                  <a:srgbClr val="19323C"/>
                </a:solidFill>
              </a:rPr>
              <a:t> et </a:t>
            </a:r>
            <a:r>
              <a:rPr lang="en-US" sz="1200" dirty="0" err="1">
                <a:solidFill>
                  <a:srgbClr val="19323C"/>
                </a:solidFill>
              </a:rPr>
              <a:t>schémas</a:t>
            </a:r>
            <a:r>
              <a:rPr lang="en-US" sz="1200" dirty="0">
                <a:solidFill>
                  <a:srgbClr val="19323C"/>
                </a:solidFill>
              </a:rPr>
              <a:t> compatibles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19323C"/>
                </a:solidFill>
              </a:rPr>
              <a:t>R — Reusable : documentation, provenance et </a:t>
            </a:r>
            <a:r>
              <a:rPr lang="en-US" sz="1200" dirty="0" err="1">
                <a:solidFill>
                  <a:srgbClr val="19323C"/>
                </a:solidFill>
              </a:rPr>
              <a:t>licence</a:t>
            </a:r>
            <a:r>
              <a:rPr lang="en-US" sz="1200" dirty="0">
                <a:solidFill>
                  <a:srgbClr val="19323C"/>
                </a:solidFill>
              </a:rPr>
              <a:t> </a:t>
            </a:r>
            <a:r>
              <a:rPr lang="en-US" sz="1200" dirty="0" err="1">
                <a:solidFill>
                  <a:srgbClr val="19323C"/>
                </a:solidFill>
              </a:rPr>
              <a:t>permettent</a:t>
            </a:r>
            <a:r>
              <a:rPr lang="en-US" sz="1200" dirty="0">
                <a:solidFill>
                  <a:srgbClr val="19323C"/>
                </a:solidFill>
              </a:rPr>
              <a:t> la </a:t>
            </a:r>
            <a:r>
              <a:rPr lang="en-US" sz="1200" dirty="0" err="1">
                <a:solidFill>
                  <a:srgbClr val="19323C"/>
                </a:solidFill>
              </a:rPr>
              <a:t>réutilisation</a:t>
            </a:r>
            <a:r>
              <a:rPr lang="en-US" sz="1200" dirty="0">
                <a:solidFill>
                  <a:srgbClr val="19323C"/>
                </a:solidFill>
              </a:rPr>
              <a:t>.</a:t>
            </a: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dirty="0">
              <a:solidFill>
                <a:schemeClr val="dk1"/>
              </a:solidFill>
              <a:latin typeface="+mn-lt"/>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dirty="0">
              <a:solidFill>
                <a:schemeClr val="dk1"/>
              </a:solidFill>
              <a:latin typeface="+mn-lt"/>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dirty="0">
              <a:solidFill>
                <a:schemeClr val="dk1"/>
              </a:solidFill>
              <a:latin typeface="+mn-lt"/>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dirty="0">
              <a:solidFill>
                <a:schemeClr val="dk1"/>
              </a:solidFill>
              <a:latin typeface="+mn-lt"/>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dirty="0">
              <a:solidFill>
                <a:schemeClr val="dk1"/>
              </a:solidFill>
              <a:latin typeface="+mn-lt"/>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dirty="0">
              <a:solidFill>
                <a:schemeClr val="dk1"/>
              </a:solidFill>
              <a:latin typeface="+mn-lt"/>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solidFill>
                  <a:schemeClr val="dk1"/>
                </a:solidFill>
                <a:latin typeface="+mn-lt"/>
                <a:ea typeface="Calibri"/>
                <a:cs typeface="Calibri"/>
                <a:sym typeface="Calibri"/>
              </a:rPr>
              <a:t>Mais en plus, il est intéressant d’offrir autant d’outputs qu’il existe d’usages.</a:t>
            </a:r>
            <a:endParaRPr lang="fr-FR" dirty="0"/>
          </a:p>
          <a:p>
            <a:pPr marL="0" lvl="0" indent="0" algn="l" rtl="0">
              <a:spcBef>
                <a:spcPts val="0"/>
              </a:spcBef>
              <a:spcAft>
                <a:spcPts val="0"/>
              </a:spcAft>
              <a:buNone/>
            </a:pPr>
            <a:r>
              <a:rPr lang="fr-FR" dirty="0"/>
              <a:t>La feuille de route reprend brièvement les aspects les plus importants de la pratique des données dans les projets scientifiques, qu’il s’agisse de collecte, de production, de qualification, d’analyse, de documentation, d’agrégation, de visualisation ou encore de partage des données. Il faut :</a:t>
            </a:r>
          </a:p>
          <a:p>
            <a:pPr marL="0" lvl="0" indent="0" algn="l" rtl="0">
              <a:spcBef>
                <a:spcPts val="0"/>
              </a:spcBef>
              <a:spcAft>
                <a:spcPts val="0"/>
              </a:spcAft>
              <a:buNone/>
            </a:pPr>
            <a:r>
              <a:rPr lang="fr-FR" dirty="0"/>
              <a:t>-Des URL pérennes sur des serveurs dédiés comme </a:t>
            </a:r>
            <a:r>
              <a:rPr lang="fr-FR" dirty="0" err="1"/>
              <a:t>Zenodo</a:t>
            </a:r>
            <a:r>
              <a:rPr lang="fr-FR" dirty="0"/>
              <a:t> ou </a:t>
            </a:r>
            <a:r>
              <a:rPr lang="fr-FR" dirty="0" err="1"/>
              <a:t>Nakala</a:t>
            </a:r>
            <a:r>
              <a:rPr lang="fr-FR" dirty="0"/>
              <a:t> d’Humanum</a:t>
            </a:r>
          </a:p>
          <a:p>
            <a:pPr marL="0" lvl="0" indent="0" algn="l" rtl="0">
              <a:spcBef>
                <a:spcPts val="0"/>
              </a:spcBef>
              <a:spcAft>
                <a:spcPts val="0"/>
              </a:spcAft>
              <a:buNone/>
            </a:pPr>
            <a:r>
              <a:rPr lang="fr-FR" dirty="0"/>
              <a:t>-Des données de qualités, documentées,</a:t>
            </a:r>
          </a:p>
          <a:p>
            <a:pPr marL="0" lvl="0" indent="0" algn="l" rtl="0">
              <a:spcBef>
                <a:spcPts val="0"/>
              </a:spcBef>
              <a:spcAft>
                <a:spcPts val="0"/>
              </a:spcAft>
              <a:buNone/>
            </a:pPr>
            <a:r>
              <a:rPr lang="fr-FR" dirty="0"/>
              <a:t>-Dans des formats connus, ouverts et si possible de nécessitant pas de logiciels propriétaires couteux, dans certains pays cela peut être une frein.</a:t>
            </a:r>
          </a:p>
          <a:p>
            <a:pPr marL="0" lvl="0" indent="0" algn="l" rtl="0">
              <a:spcBef>
                <a:spcPts val="0"/>
              </a:spcBef>
              <a:spcAft>
                <a:spcPts val="0"/>
              </a:spcAft>
              <a:buNone/>
            </a:pPr>
            <a:r>
              <a:rPr lang="fr-FR" dirty="0"/>
              <a:t>-Et enfin, il penser aux licences d’exploitation comme Creative Commons pour expliciter la possibilité de la </a:t>
            </a:r>
            <a:r>
              <a:rPr lang="fr-FR" dirty="0" err="1"/>
              <a:t>réexploitation</a:t>
            </a:r>
            <a:r>
              <a:rPr lang="fr-FR" dirty="0"/>
              <a:t>.</a:t>
            </a:r>
          </a:p>
          <a:p>
            <a:pPr>
              <a:buFont typeface="Arial" panose="020B0604020202020204" pitchFamily="34" charset="0"/>
              <a:buChar char="•"/>
            </a:pPr>
            <a:endParaRPr lang="fr-FR" dirty="0"/>
          </a:p>
          <a:p>
            <a:pPr marL="742950" lvl="1" indent="-285750">
              <a:buFont typeface="Arial" panose="020B0604020202020204" pitchFamily="34" charset="0"/>
              <a:buChar char="•"/>
            </a:pPr>
            <a:r>
              <a:rPr lang="fr-FR" dirty="0"/>
              <a:t>Les principes FAIR (</a:t>
            </a:r>
            <a:r>
              <a:rPr lang="fr-FR" dirty="0" err="1"/>
              <a:t>Findable</a:t>
            </a:r>
            <a:r>
              <a:rPr lang="fr-FR" dirty="0"/>
              <a:t>, Accessible, </a:t>
            </a:r>
            <a:r>
              <a:rPr lang="fr-FR" dirty="0" err="1"/>
              <a:t>Interoperable</a:t>
            </a:r>
            <a:r>
              <a:rPr lang="fr-FR" dirty="0"/>
              <a:t>, </a:t>
            </a:r>
            <a:r>
              <a:rPr lang="fr-FR" dirty="0" err="1"/>
              <a:t>Reusable</a:t>
            </a:r>
            <a:r>
              <a:rPr lang="fr-FR" dirty="0"/>
              <a:t>) sont un cadre essentiel pour la gestion et la réutilisation des données de recherche.</a:t>
            </a:r>
          </a:p>
          <a:p>
            <a:pPr marL="742950" lvl="1" indent="-285750">
              <a:buFont typeface="Arial" panose="020B0604020202020204" pitchFamily="34" charset="0"/>
              <a:buChar char="•"/>
            </a:pPr>
            <a:r>
              <a:rPr lang="fr-FR" b="1" dirty="0" err="1"/>
              <a:t>Findable</a:t>
            </a:r>
            <a:r>
              <a:rPr lang="fr-FR" b="1" dirty="0"/>
              <a:t> (Trouvable) :</a:t>
            </a:r>
            <a:r>
              <a:rPr lang="fr-FR" dirty="0"/>
              <a:t> Les métadonnées et les données doivent être trouvables pour les humains et les ordinateurs.</a:t>
            </a:r>
          </a:p>
          <a:p>
            <a:pPr marL="742950" lvl="1" indent="-285750">
              <a:buFont typeface="Arial" panose="020B0604020202020204" pitchFamily="34" charset="0"/>
              <a:buChar char="•"/>
            </a:pPr>
            <a:r>
              <a:rPr lang="fr-FR" b="1" dirty="0"/>
              <a:t>Accessible :</a:t>
            </a:r>
            <a:r>
              <a:rPr lang="fr-FR" dirty="0"/>
              <a:t> Une fois trouvées, les utilisateurs doivent savoir comment les données peuvent être accédées.</a:t>
            </a:r>
          </a:p>
          <a:p>
            <a:pPr marL="742950" lvl="1" indent="-285750">
              <a:buFont typeface="Arial" panose="020B0604020202020204" pitchFamily="34" charset="0"/>
              <a:buChar char="•"/>
            </a:pPr>
            <a:r>
              <a:rPr lang="fr-FR" b="1" dirty="0" err="1"/>
              <a:t>Interoperable</a:t>
            </a:r>
            <a:r>
              <a:rPr lang="fr-FR" b="1" dirty="0"/>
              <a:t> (</a:t>
            </a:r>
            <a:r>
              <a:rPr lang="fr-FR" b="1" dirty="0" err="1"/>
              <a:t>Interopérationnel</a:t>
            </a:r>
            <a:r>
              <a:rPr lang="fr-FR" b="1" dirty="0"/>
              <a:t>) :</a:t>
            </a:r>
            <a:r>
              <a:rPr lang="fr-FR" dirty="0"/>
              <a:t> Les données doivent fonctionner avec des applications ou des flux de travail pour l'analyse, le stockage et le traitement.</a:t>
            </a:r>
          </a:p>
          <a:p>
            <a:pPr marL="742950" lvl="1" indent="-285750">
              <a:buFont typeface="Arial" panose="020B0604020202020204" pitchFamily="34" charset="0"/>
              <a:buChar char="•"/>
            </a:pPr>
            <a:r>
              <a:rPr lang="fr-FR" b="1" dirty="0" err="1"/>
              <a:t>Reusable</a:t>
            </a:r>
            <a:r>
              <a:rPr lang="fr-FR" b="1" dirty="0"/>
              <a:t> (Réutilisable) :</a:t>
            </a:r>
            <a:r>
              <a:rPr lang="fr-FR" dirty="0"/>
              <a:t> L'objectif de FAIR est d'optimiser la réutilisation des données via des métadonnées complètes et bien décrites.</a:t>
            </a:r>
          </a:p>
          <a:p>
            <a:pPr marL="742950" lvl="1" indent="-285750">
              <a:buFont typeface="Arial" panose="020B0604020202020204" pitchFamily="34" charset="0"/>
              <a:buChar char="•"/>
            </a:pPr>
            <a:r>
              <a:rPr lang="fr-FR" dirty="0"/>
              <a:t>Ne pas avoir de données FAIR engendre un coût significatif pour la recherche.</a:t>
            </a:r>
          </a:p>
          <a:p>
            <a:pPr marL="742950" lvl="1" indent="-285750">
              <a:buFont typeface="Arial" panose="020B0604020202020204" pitchFamily="34" charset="0"/>
              <a:buChar char="•"/>
            </a:pPr>
            <a:r>
              <a:rPr lang="fr-FR" dirty="0"/>
              <a:t>L'accès amélioré aux données financées publiquement est crucial pour la science, la technologie et l'innovation.</a:t>
            </a:r>
          </a:p>
          <a:p>
            <a:pPr marL="0" lvl="0" indent="0" algn="l" rtl="0">
              <a:spcBef>
                <a:spcPts val="0"/>
              </a:spcBef>
              <a:spcAft>
                <a:spcPts val="0"/>
              </a:spcAft>
              <a:buNone/>
            </a:pPr>
            <a:endParaRPr lang="fr-FR" dirty="0"/>
          </a:p>
          <a:p>
            <a:pPr marL="0" lvl="0" indent="0" algn="l" rtl="0">
              <a:spcBef>
                <a:spcPts val="0"/>
              </a:spcBef>
              <a:spcAft>
                <a:spcPts val="0"/>
              </a:spcAft>
              <a:buNone/>
            </a:pPr>
            <a:endParaRPr lang="fr-FR" dirty="0"/>
          </a:p>
          <a:p>
            <a:pPr marL="0" lvl="0" indent="0" algn="l" rtl="0">
              <a:spcBef>
                <a:spcPts val="0"/>
              </a:spcBef>
              <a:spcAft>
                <a:spcPts val="0"/>
              </a:spcAft>
              <a:buNone/>
            </a:pPr>
            <a:endParaRPr lang="fr-FR" dirty="0"/>
          </a:p>
          <a:p>
            <a:pPr marL="0" lvl="0" indent="0" algn="l" rtl="0">
              <a:spcBef>
                <a:spcPts val="0"/>
              </a:spcBef>
              <a:spcAft>
                <a:spcPts val="0"/>
              </a:spcAft>
              <a:buNone/>
            </a:pPr>
            <a:endParaRPr lang="fr-FR" dirty="0"/>
          </a:p>
          <a:p>
            <a:pPr marL="0" lvl="0" indent="0" algn="l" rtl="0">
              <a:spcBef>
                <a:spcPts val="0"/>
              </a:spcBef>
              <a:spcAft>
                <a:spcPts val="0"/>
              </a:spcAft>
              <a:buNone/>
            </a:pPr>
            <a:endParaRPr lang="fr-FR" dirty="0"/>
          </a:p>
          <a:p>
            <a:pPr marL="742950" lvl="1" indent="-285750">
              <a:buFont typeface="Arial" panose="020B0604020202020204" pitchFamily="34" charset="0"/>
              <a:buChar char="•"/>
            </a:pPr>
            <a:r>
              <a:rPr lang="fr-FR" dirty="0"/>
              <a:t>Here, </a:t>
            </a:r>
            <a:r>
              <a:rPr lang="fr-FR" dirty="0" err="1"/>
              <a:t>we</a:t>
            </a:r>
            <a:r>
              <a:rPr lang="fr-FR" dirty="0"/>
              <a:t> </a:t>
            </a:r>
            <a:r>
              <a:rPr lang="fr-FR" dirty="0" err="1"/>
              <a:t>visualize</a:t>
            </a:r>
            <a:r>
              <a:rPr lang="fr-FR" dirty="0"/>
              <a:t> the </a:t>
            </a:r>
            <a:r>
              <a:rPr lang="fr-FR" dirty="0" err="1"/>
              <a:t>profound</a:t>
            </a:r>
            <a:r>
              <a:rPr lang="fr-FR" dirty="0"/>
              <a:t> </a:t>
            </a:r>
            <a:r>
              <a:rPr lang="fr-FR" dirty="0" err="1"/>
              <a:t>interconnectedness</a:t>
            </a:r>
            <a:r>
              <a:rPr lang="fr-FR" dirty="0"/>
              <a:t> </a:t>
            </a:r>
            <a:r>
              <a:rPr lang="fr-FR" dirty="0" err="1"/>
              <a:t>between</a:t>
            </a:r>
            <a:r>
              <a:rPr lang="fr-FR" dirty="0"/>
              <a:t> Open Science and </a:t>
            </a:r>
            <a:r>
              <a:rPr lang="fr-FR" dirty="0" err="1"/>
              <a:t>research</a:t>
            </a:r>
            <a:r>
              <a:rPr lang="fr-FR" dirty="0"/>
              <a:t> </a:t>
            </a:r>
            <a:r>
              <a:rPr lang="fr-FR" dirty="0" err="1"/>
              <a:t>integrity</a:t>
            </a:r>
            <a:r>
              <a:rPr lang="fr-FR" dirty="0"/>
              <a:t>. Open Access </a:t>
            </a:r>
            <a:r>
              <a:rPr lang="fr-FR" dirty="0" err="1"/>
              <a:t>directly</a:t>
            </a:r>
            <a:r>
              <a:rPr lang="fr-FR" dirty="0"/>
              <a:t> combats </a:t>
            </a:r>
            <a:r>
              <a:rPr lang="fr-FR" dirty="0" err="1"/>
              <a:t>plagiarism</a:t>
            </a:r>
            <a:r>
              <a:rPr lang="fr-FR" dirty="0"/>
              <a:t> by </a:t>
            </a:r>
            <a:r>
              <a:rPr lang="fr-FR" dirty="0" err="1"/>
              <a:t>making</a:t>
            </a:r>
            <a:r>
              <a:rPr lang="fr-FR" dirty="0"/>
              <a:t> </a:t>
            </a:r>
            <a:r>
              <a:rPr lang="fr-FR" dirty="0" err="1"/>
              <a:t>works</a:t>
            </a:r>
            <a:r>
              <a:rPr lang="fr-FR" dirty="0"/>
              <a:t> </a:t>
            </a:r>
            <a:r>
              <a:rPr lang="fr-FR" dirty="0" err="1"/>
              <a:t>easily</a:t>
            </a:r>
            <a:r>
              <a:rPr lang="fr-FR" dirty="0"/>
              <a:t> </a:t>
            </a:r>
            <a:r>
              <a:rPr lang="fr-FR" dirty="0" err="1"/>
              <a:t>discoverable</a:t>
            </a:r>
            <a:r>
              <a:rPr lang="fr-FR" dirty="0"/>
              <a:t> and </a:t>
            </a:r>
            <a:r>
              <a:rPr lang="fr-FR" dirty="0" err="1"/>
              <a:t>verifiable</a:t>
            </a:r>
            <a:r>
              <a:rPr lang="fr-FR" dirty="0"/>
              <a:t>, acting as a </a:t>
            </a:r>
            <a:r>
              <a:rPr lang="fr-FR" dirty="0" err="1"/>
              <a:t>deterrent</a:t>
            </a:r>
            <a:r>
              <a:rPr lang="fr-FR" dirty="0"/>
              <a:t>. Beyond </a:t>
            </a:r>
            <a:r>
              <a:rPr lang="fr-FR" dirty="0" err="1"/>
              <a:t>that</a:t>
            </a:r>
            <a:r>
              <a:rPr lang="fr-FR" dirty="0"/>
              <a:t>, Open Science </a:t>
            </a:r>
            <a:r>
              <a:rPr lang="fr-FR" dirty="0" err="1"/>
              <a:t>promotes</a:t>
            </a:r>
            <a:r>
              <a:rPr lang="fr-FR" dirty="0"/>
              <a:t> </a:t>
            </a:r>
            <a:r>
              <a:rPr lang="fr-FR" dirty="0" err="1"/>
              <a:t>reproducibility</a:t>
            </a:r>
            <a:r>
              <a:rPr lang="fr-FR" dirty="0"/>
              <a:t> and </a:t>
            </a:r>
            <a:r>
              <a:rPr lang="fr-FR" dirty="0" err="1"/>
              <a:t>transparency</a:t>
            </a:r>
            <a:r>
              <a:rPr lang="fr-FR" dirty="0"/>
              <a:t>, </a:t>
            </a:r>
            <a:r>
              <a:rPr lang="fr-FR" dirty="0" err="1"/>
              <a:t>which</a:t>
            </a:r>
            <a:r>
              <a:rPr lang="fr-FR" dirty="0"/>
              <a:t> are </a:t>
            </a:r>
            <a:r>
              <a:rPr lang="fr-FR" dirty="0" err="1"/>
              <a:t>paramount</a:t>
            </a:r>
            <a:r>
              <a:rPr lang="fr-FR" dirty="0"/>
              <a:t>. This </a:t>
            </a:r>
            <a:r>
              <a:rPr lang="fr-FR" dirty="0" err="1"/>
              <a:t>involves</a:t>
            </a:r>
            <a:r>
              <a:rPr lang="fr-FR" dirty="0"/>
              <a:t> </a:t>
            </a:r>
            <a:r>
              <a:rPr lang="fr-FR" dirty="0" err="1"/>
              <a:t>embracing</a:t>
            </a:r>
            <a:r>
              <a:rPr lang="fr-FR" dirty="0"/>
              <a:t> the FAIR data </a:t>
            </a:r>
            <a:r>
              <a:rPr lang="fr-FR" dirty="0" err="1"/>
              <a:t>principles</a:t>
            </a:r>
            <a:r>
              <a:rPr lang="fr-FR" dirty="0"/>
              <a:t> – </a:t>
            </a:r>
            <a:r>
              <a:rPr lang="fr-FR" dirty="0" err="1"/>
              <a:t>making</a:t>
            </a:r>
            <a:r>
              <a:rPr lang="fr-FR" dirty="0"/>
              <a:t> data </a:t>
            </a:r>
            <a:r>
              <a:rPr lang="fr-FR" dirty="0" err="1"/>
              <a:t>Findable</a:t>
            </a:r>
            <a:r>
              <a:rPr lang="fr-FR" dirty="0"/>
              <a:t>, Accessible, </a:t>
            </a:r>
            <a:r>
              <a:rPr lang="fr-FR" dirty="0" err="1"/>
              <a:t>Interoperable</a:t>
            </a:r>
            <a:r>
              <a:rPr lang="fr-FR" dirty="0"/>
              <a:t>, and </a:t>
            </a:r>
            <a:r>
              <a:rPr lang="fr-FR" dirty="0" err="1"/>
              <a:t>Reusable</a:t>
            </a:r>
            <a:r>
              <a:rPr lang="fr-FR" dirty="0"/>
              <a:t>. This </a:t>
            </a:r>
            <a:r>
              <a:rPr lang="fr-FR" dirty="0" err="1"/>
              <a:t>is</a:t>
            </a:r>
            <a:r>
              <a:rPr lang="fr-FR" dirty="0"/>
              <a:t> </a:t>
            </a:r>
            <a:r>
              <a:rPr lang="fr-FR" dirty="0" err="1"/>
              <a:t>incredibly</a:t>
            </a:r>
            <a:r>
              <a:rPr lang="fr-FR" dirty="0"/>
              <a:t> important for AI, as FAIR data </a:t>
            </a:r>
            <a:r>
              <a:rPr lang="fr-FR" dirty="0" err="1"/>
              <a:t>provides</a:t>
            </a:r>
            <a:r>
              <a:rPr lang="fr-FR" dirty="0"/>
              <a:t> the high-</a:t>
            </a:r>
            <a:r>
              <a:rPr lang="fr-FR" dirty="0" err="1"/>
              <a:t>quality</a:t>
            </a:r>
            <a:r>
              <a:rPr lang="fr-FR" dirty="0"/>
              <a:t>, </a:t>
            </a:r>
            <a:r>
              <a:rPr lang="fr-FR" dirty="0" err="1"/>
              <a:t>structured</a:t>
            </a:r>
            <a:r>
              <a:rPr lang="fr-FR" dirty="0"/>
              <a:t> inputs </a:t>
            </a:r>
            <a:r>
              <a:rPr lang="fr-FR" dirty="0" err="1"/>
              <a:t>needed</a:t>
            </a:r>
            <a:r>
              <a:rPr lang="fr-FR" dirty="0"/>
              <a:t> for effective model training. </a:t>
            </a:r>
            <a:r>
              <a:rPr lang="fr-FR" dirty="0" err="1"/>
              <a:t>Furthermore</a:t>
            </a:r>
            <a:r>
              <a:rPr lang="fr-FR" dirty="0"/>
              <a:t>, a </a:t>
            </a:r>
            <a:r>
              <a:rPr lang="fr-FR" dirty="0" err="1"/>
              <a:t>robust</a:t>
            </a:r>
            <a:r>
              <a:rPr lang="fr-FR" dirty="0"/>
              <a:t> Data Management Plan </a:t>
            </a:r>
            <a:r>
              <a:rPr lang="fr-FR" dirty="0" err="1"/>
              <a:t>becomes</a:t>
            </a:r>
            <a:r>
              <a:rPr lang="fr-FR" dirty="0"/>
              <a:t> a </a:t>
            </a:r>
            <a:r>
              <a:rPr lang="fr-FR" dirty="0" err="1"/>
              <a:t>necessity</a:t>
            </a:r>
            <a:r>
              <a:rPr lang="fr-FR" dirty="0"/>
              <a:t> to </a:t>
            </a:r>
            <a:r>
              <a:rPr lang="fr-FR" dirty="0" err="1"/>
              <a:t>ensure</a:t>
            </a:r>
            <a:r>
              <a:rPr lang="fr-FR" dirty="0"/>
              <a:t> </a:t>
            </a:r>
            <a:r>
              <a:rPr lang="fr-FR" dirty="0" err="1"/>
              <a:t>that</a:t>
            </a:r>
            <a:r>
              <a:rPr lang="fr-FR" dirty="0"/>
              <a:t> data </a:t>
            </a:r>
            <a:r>
              <a:rPr lang="fr-FR" dirty="0" err="1"/>
              <a:t>is</a:t>
            </a:r>
            <a:r>
              <a:rPr lang="fr-FR" dirty="0"/>
              <a:t> </a:t>
            </a:r>
            <a:r>
              <a:rPr lang="fr-FR" dirty="0" err="1"/>
              <a:t>well-documented</a:t>
            </a:r>
            <a:r>
              <a:rPr lang="fr-FR" dirty="0"/>
              <a:t> and </a:t>
            </a:r>
            <a:r>
              <a:rPr lang="fr-FR" dirty="0" err="1"/>
              <a:t>shareable</a:t>
            </a:r>
            <a:r>
              <a:rPr lang="fr-FR" dirty="0"/>
              <a:t>. </a:t>
            </a:r>
            <a:r>
              <a:rPr lang="fr-FR" dirty="0" err="1"/>
              <a:t>Ultimately</a:t>
            </a:r>
            <a:r>
              <a:rPr lang="fr-FR" dirty="0"/>
              <a:t>, Open Science </a:t>
            </a:r>
            <a:r>
              <a:rPr lang="fr-FR" dirty="0" err="1"/>
              <a:t>creates</a:t>
            </a:r>
            <a:r>
              <a:rPr lang="fr-FR" dirty="0"/>
              <a:t> a </a:t>
            </a:r>
            <a:r>
              <a:rPr lang="fr-FR" dirty="0" err="1"/>
              <a:t>virtuous</a:t>
            </a:r>
            <a:r>
              <a:rPr lang="fr-FR" dirty="0"/>
              <a:t> cycle: </a:t>
            </a:r>
            <a:r>
              <a:rPr lang="fr-FR" dirty="0" err="1"/>
              <a:t>increased</a:t>
            </a:r>
            <a:r>
              <a:rPr lang="fr-FR" dirty="0"/>
              <a:t> </a:t>
            </a:r>
            <a:r>
              <a:rPr lang="fr-FR" dirty="0" err="1"/>
              <a:t>openness</a:t>
            </a:r>
            <a:r>
              <a:rPr lang="fr-FR" dirty="0"/>
              <a:t> leads to </a:t>
            </a:r>
            <a:r>
              <a:rPr lang="fr-FR" dirty="0" err="1"/>
              <a:t>greater</a:t>
            </a:r>
            <a:r>
              <a:rPr lang="fr-FR" dirty="0"/>
              <a:t> collaboration, </a:t>
            </a:r>
            <a:r>
              <a:rPr lang="fr-FR" dirty="0" err="1"/>
              <a:t>which</a:t>
            </a:r>
            <a:r>
              <a:rPr lang="fr-FR" dirty="0"/>
              <a:t> in </a:t>
            </a:r>
            <a:r>
              <a:rPr lang="fr-FR" dirty="0" err="1"/>
              <a:t>turn</a:t>
            </a:r>
            <a:r>
              <a:rPr lang="fr-FR" dirty="0"/>
              <a:t> </a:t>
            </a:r>
            <a:r>
              <a:rPr lang="fr-FR" dirty="0" err="1"/>
              <a:t>results</a:t>
            </a:r>
            <a:r>
              <a:rPr lang="fr-FR" dirty="0"/>
              <a:t> in more </a:t>
            </a:r>
            <a:r>
              <a:rPr lang="fr-FR" dirty="0" err="1"/>
              <a:t>robust</a:t>
            </a:r>
            <a:r>
              <a:rPr lang="fr-FR" dirty="0"/>
              <a:t>, </a:t>
            </a:r>
            <a:r>
              <a:rPr lang="fr-FR" dirty="0" err="1"/>
              <a:t>impactful</a:t>
            </a:r>
            <a:r>
              <a:rPr lang="fr-FR" dirty="0"/>
              <a:t> </a:t>
            </a:r>
            <a:r>
              <a:rPr lang="fr-FR" dirty="0" err="1"/>
              <a:t>research</a:t>
            </a:r>
            <a:r>
              <a:rPr lang="fr-FR" dirty="0"/>
              <a:t> </a:t>
            </a:r>
            <a:r>
              <a:rPr lang="fr-FR" dirty="0" err="1"/>
              <a:t>that</a:t>
            </a:r>
            <a:r>
              <a:rPr lang="fr-FR" dirty="0"/>
              <a:t> </a:t>
            </a:r>
            <a:r>
              <a:rPr lang="fr-FR" dirty="0" err="1"/>
              <a:t>genuinely</a:t>
            </a:r>
            <a:r>
              <a:rPr lang="fr-FR" dirty="0"/>
              <a:t> </a:t>
            </a:r>
            <a:r>
              <a:rPr lang="fr-FR" dirty="0" err="1"/>
              <a:t>benefits</a:t>
            </a:r>
            <a:r>
              <a:rPr lang="fr-FR" dirty="0"/>
              <a:t> society, and </a:t>
            </a:r>
            <a:r>
              <a:rPr lang="fr-FR" dirty="0" err="1"/>
              <a:t>provides</a:t>
            </a:r>
            <a:r>
              <a:rPr lang="fr-FR" dirty="0"/>
              <a:t> the </a:t>
            </a:r>
            <a:r>
              <a:rPr lang="fr-FR" dirty="0" err="1"/>
              <a:t>foundation</a:t>
            </a:r>
            <a:r>
              <a:rPr lang="fr-FR" dirty="0"/>
              <a:t> for </a:t>
            </a:r>
            <a:r>
              <a:rPr lang="fr-FR" dirty="0" err="1"/>
              <a:t>trustworthy</a:t>
            </a:r>
            <a:r>
              <a:rPr lang="fr-FR" dirty="0"/>
              <a:t> AI.</a:t>
            </a:r>
          </a:p>
          <a:p>
            <a:pPr marL="0" lvl="0" indent="0" algn="l" rtl="0">
              <a:spcBef>
                <a:spcPts val="0"/>
              </a:spcBef>
              <a:spcAft>
                <a:spcPts val="0"/>
              </a:spcAft>
              <a:buNone/>
            </a:pPr>
            <a:endParaRPr lang="fr-FR" dirty="0"/>
          </a:p>
          <a:p>
            <a:pPr marL="0" lvl="0" indent="0" algn="l" rtl="0">
              <a:spcBef>
                <a:spcPts val="0"/>
              </a:spcBef>
              <a:spcAft>
                <a:spcPts val="0"/>
              </a:spcAft>
              <a:buNone/>
            </a:pPr>
            <a:endParaRPr lang="fr-FR" dirty="0"/>
          </a:p>
          <a:p>
            <a:pPr algn="just">
              <a:buFont typeface="Arial" panose="020B0604020202020204" pitchFamily="34" charset="0"/>
              <a:buChar char="•"/>
            </a:pPr>
            <a:r>
              <a:rPr lang="fr-FR" b="1" dirty="0"/>
              <a:t>Reproducibility &amp; Open Collaboration (FAIR Data):</a:t>
            </a:r>
            <a:r>
              <a:rPr lang="fr-FR" dirty="0"/>
              <a:t> Open Science </a:t>
            </a:r>
            <a:r>
              <a:rPr lang="fr-FR" dirty="0" err="1"/>
              <a:t>fosters</a:t>
            </a:r>
            <a:r>
              <a:rPr lang="fr-FR" dirty="0"/>
              <a:t> </a:t>
            </a:r>
            <a:r>
              <a:rPr lang="fr-FR" dirty="0" err="1"/>
              <a:t>higher</a:t>
            </a:r>
            <a:r>
              <a:rPr lang="fr-FR" dirty="0"/>
              <a:t> </a:t>
            </a:r>
            <a:r>
              <a:rPr lang="fr-FR" dirty="0" err="1"/>
              <a:t>quality</a:t>
            </a:r>
            <a:r>
              <a:rPr lang="fr-FR" dirty="0"/>
              <a:t>, transparent, and </a:t>
            </a:r>
            <a:r>
              <a:rPr lang="fr-FR" dirty="0" err="1"/>
              <a:t>reproducible</a:t>
            </a:r>
            <a:r>
              <a:rPr lang="fr-FR" dirty="0"/>
              <a:t> </a:t>
            </a:r>
            <a:r>
              <a:rPr lang="fr-FR" dirty="0" err="1"/>
              <a:t>research</a:t>
            </a:r>
            <a:r>
              <a:rPr lang="fr-FR" dirty="0"/>
              <a:t> </a:t>
            </a:r>
            <a:r>
              <a:rPr lang="fr-FR" dirty="0" err="1"/>
              <a:t>through</a:t>
            </a:r>
            <a:r>
              <a:rPr lang="fr-FR" dirty="0"/>
              <a:t> open </a:t>
            </a:r>
            <a:r>
              <a:rPr lang="fr-FR" dirty="0" err="1"/>
              <a:t>access</a:t>
            </a:r>
            <a:r>
              <a:rPr lang="fr-FR" dirty="0"/>
              <a:t> to publications, data, software, and </a:t>
            </a:r>
            <a:r>
              <a:rPr lang="fr-FR" dirty="0" err="1"/>
              <a:t>lab</a:t>
            </a:r>
            <a:r>
              <a:rPr lang="fr-FR" dirty="0"/>
              <a:t> notebooks.</a:t>
            </a:r>
          </a:p>
          <a:p>
            <a:pPr algn="just">
              <a:buFont typeface="Arial" panose="020B0604020202020204" pitchFamily="34" charset="0"/>
              <a:buChar char="•"/>
            </a:pPr>
            <a:r>
              <a:rPr lang="fr-FR" b="1" dirty="0"/>
              <a:t>FAIR Data </a:t>
            </a:r>
            <a:r>
              <a:rPr lang="fr-FR" b="1" dirty="0" err="1"/>
              <a:t>Principles</a:t>
            </a:r>
            <a:r>
              <a:rPr lang="fr-FR" b="1" dirty="0"/>
              <a:t>:</a:t>
            </a:r>
            <a:r>
              <a:rPr lang="fr-FR" dirty="0"/>
              <a:t> Data must </a:t>
            </a:r>
            <a:r>
              <a:rPr lang="fr-FR" dirty="0" err="1"/>
              <a:t>be</a:t>
            </a:r>
            <a:r>
              <a:rPr lang="fr-FR" dirty="0"/>
              <a:t> </a:t>
            </a:r>
            <a:r>
              <a:rPr lang="fr-FR" dirty="0" err="1"/>
              <a:t>Findable</a:t>
            </a:r>
            <a:r>
              <a:rPr lang="fr-FR" dirty="0"/>
              <a:t>, Accessible, </a:t>
            </a:r>
            <a:r>
              <a:rPr lang="fr-FR" dirty="0" err="1"/>
              <a:t>Interoperable</a:t>
            </a:r>
            <a:r>
              <a:rPr lang="fr-FR" dirty="0"/>
              <a:t>, and </a:t>
            </a:r>
            <a:r>
              <a:rPr lang="fr-FR" dirty="0" err="1"/>
              <a:t>Reusable</a:t>
            </a:r>
            <a:r>
              <a:rPr lang="fr-FR" dirty="0"/>
              <a:t>. </a:t>
            </a:r>
            <a:r>
              <a:rPr lang="fr-FR" dirty="0" err="1"/>
              <a:t>Implementing</a:t>
            </a:r>
            <a:r>
              <a:rPr lang="fr-FR" dirty="0"/>
              <a:t> FAIR </a:t>
            </a:r>
            <a:r>
              <a:rPr lang="fr-FR" dirty="0" err="1"/>
              <a:t>principles</a:t>
            </a:r>
            <a:r>
              <a:rPr lang="fr-FR" dirty="0"/>
              <a:t> </a:t>
            </a:r>
            <a:r>
              <a:rPr lang="fr-FR" dirty="0" err="1"/>
              <a:t>is</a:t>
            </a:r>
            <a:r>
              <a:rPr lang="fr-FR" dirty="0"/>
              <a:t> crucial for </a:t>
            </a:r>
            <a:r>
              <a:rPr lang="fr-FR" dirty="0" err="1"/>
              <a:t>cost-benefit</a:t>
            </a:r>
            <a:r>
              <a:rPr lang="fr-FR" dirty="0"/>
              <a:t> in </a:t>
            </a:r>
            <a:r>
              <a:rPr lang="fr-FR" dirty="0" err="1"/>
              <a:t>research</a:t>
            </a:r>
            <a:r>
              <a:rPr lang="fr-FR" dirty="0"/>
              <a:t> data management, </a:t>
            </a:r>
            <a:r>
              <a:rPr lang="fr-FR" dirty="0" err="1"/>
              <a:t>especially</a:t>
            </a:r>
            <a:r>
              <a:rPr lang="fr-FR" dirty="0"/>
              <a:t> for AI.</a:t>
            </a:r>
          </a:p>
          <a:p>
            <a:pPr algn="just">
              <a:buFont typeface="Arial" panose="020B0604020202020204" pitchFamily="34" charset="0"/>
              <a:buChar char="•"/>
            </a:pPr>
            <a:r>
              <a:rPr lang="fr-FR" b="1" dirty="0"/>
              <a:t>Data Management Plan (DMP):</a:t>
            </a:r>
            <a:r>
              <a:rPr lang="fr-FR" dirty="0"/>
              <a:t> A DMP </a:t>
            </a:r>
            <a:r>
              <a:rPr lang="fr-FR" dirty="0" err="1"/>
              <a:t>is</a:t>
            </a:r>
            <a:r>
              <a:rPr lang="fr-FR" dirty="0"/>
              <a:t> essential for transparent science, </a:t>
            </a:r>
            <a:r>
              <a:rPr lang="fr-FR" dirty="0" err="1"/>
              <a:t>describing</a:t>
            </a:r>
            <a:r>
              <a:rPr lang="fr-FR" dirty="0"/>
              <a:t> data collection, </a:t>
            </a:r>
            <a:r>
              <a:rPr lang="fr-FR" dirty="0" err="1"/>
              <a:t>processing</a:t>
            </a:r>
            <a:r>
              <a:rPr lang="fr-FR" dirty="0"/>
              <a:t>, protection, </a:t>
            </a:r>
            <a:r>
              <a:rPr lang="fr-FR" dirty="0" err="1"/>
              <a:t>dissemination</a:t>
            </a:r>
            <a:r>
              <a:rPr lang="fr-FR" dirty="0"/>
              <a:t>, and </a:t>
            </a:r>
            <a:r>
              <a:rPr lang="fr-FR" dirty="0" err="1"/>
              <a:t>preservation</a:t>
            </a:r>
            <a:r>
              <a:rPr lang="fr-FR" dirty="0"/>
              <a:t>. </a:t>
            </a:r>
            <a:r>
              <a:rPr lang="fr-FR" dirty="0" err="1"/>
              <a:t>It's</a:t>
            </a:r>
            <a:r>
              <a:rPr lang="fr-FR" dirty="0"/>
              <a:t> a management </a:t>
            </a:r>
            <a:r>
              <a:rPr lang="fr-FR" dirty="0" err="1"/>
              <a:t>tool</a:t>
            </a:r>
            <a:r>
              <a:rPr lang="fr-FR" dirty="0"/>
              <a:t> for sharing, </a:t>
            </a:r>
            <a:r>
              <a:rPr lang="fr-FR" dirty="0" err="1"/>
              <a:t>reuse</a:t>
            </a:r>
            <a:r>
              <a:rPr lang="fr-FR" dirty="0"/>
              <a:t>, and </a:t>
            </a:r>
            <a:r>
              <a:rPr lang="fr-FR" dirty="0" err="1"/>
              <a:t>sustainability</a:t>
            </a:r>
            <a:r>
              <a:rPr lang="fr-FR" dirty="0"/>
              <a:t>.</a:t>
            </a:r>
          </a:p>
          <a:p>
            <a:pPr algn="just">
              <a:buFont typeface="Arial" panose="020B0604020202020204" pitchFamily="34" charset="0"/>
              <a:buChar char="•"/>
            </a:pPr>
            <a:r>
              <a:rPr lang="fr-FR" dirty="0" err="1"/>
              <a:t>Enhanced</a:t>
            </a:r>
            <a:r>
              <a:rPr lang="fr-FR" dirty="0"/>
              <a:t> </a:t>
            </a:r>
            <a:r>
              <a:rPr lang="fr-FR" dirty="0" err="1"/>
              <a:t>access</a:t>
            </a:r>
            <a:r>
              <a:rPr lang="fr-FR" dirty="0"/>
              <a:t> to </a:t>
            </a:r>
            <a:r>
              <a:rPr lang="fr-FR" dirty="0" err="1"/>
              <a:t>publicly</a:t>
            </a:r>
            <a:r>
              <a:rPr lang="fr-FR" dirty="0"/>
              <a:t> </a:t>
            </a:r>
            <a:r>
              <a:rPr lang="fr-FR" dirty="0" err="1"/>
              <a:t>funded</a:t>
            </a:r>
            <a:r>
              <a:rPr lang="fr-FR" dirty="0"/>
              <a:t> data for science, </a:t>
            </a:r>
            <a:r>
              <a:rPr lang="fr-FR" dirty="0" err="1"/>
              <a:t>technology</a:t>
            </a:r>
            <a:r>
              <a:rPr lang="fr-FR" dirty="0"/>
              <a:t>, and innovation </a:t>
            </a:r>
            <a:r>
              <a:rPr lang="fr-FR" dirty="0" err="1"/>
              <a:t>is</a:t>
            </a:r>
            <a:r>
              <a:rPr lang="fr-FR" dirty="0"/>
              <a:t> key.</a:t>
            </a:r>
          </a:p>
          <a:p>
            <a:endParaRPr lang="fr-FR" dirty="0"/>
          </a:p>
        </p:txBody>
      </p:sp>
      <p:sp>
        <p:nvSpPr>
          <p:cNvPr id="4" name="Espace réservé du numéro de diapositive 3"/>
          <p:cNvSpPr>
            <a:spLocks noGrp="1"/>
          </p:cNvSpPr>
          <p:nvPr>
            <p:ph type="sldNum" sz="quarter" idx="5"/>
          </p:nvPr>
        </p:nvSpPr>
        <p:spPr/>
        <p:txBody>
          <a:bodyPr/>
          <a:lstStyle/>
          <a:p>
            <a:fld id="{A9692AB7-E7A4-6549-B616-4E1976A47530}" type="slidenum">
              <a:rPr lang="fr-FR" smtClean="0"/>
              <a:t>13</a:t>
            </a:fld>
            <a:endParaRPr lang="fr-FR"/>
          </a:p>
        </p:txBody>
      </p:sp>
    </p:spTree>
    <p:extLst>
      <p:ext uri="{BB962C8B-B14F-4D97-AF65-F5344CB8AC3E}">
        <p14:creationId xmlns:p14="http://schemas.microsoft.com/office/powerpoint/2010/main" val="36342301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sz="1800" b="0" i="0" u="none" strike="noStrike" dirty="0">
              <a:solidFill>
                <a:srgbClr val="1B1C1D"/>
              </a:solidFill>
              <a:effectLst/>
              <a:latin typeface="Google Sans Text"/>
            </a:endParaRPr>
          </a:p>
          <a:p>
            <a:pPr rtl="0">
              <a:spcBef>
                <a:spcPts val="0"/>
              </a:spcBef>
              <a:spcAft>
                <a:spcPts val="1200"/>
              </a:spcAft>
            </a:pPr>
            <a:endParaRPr lang="fr-FR" sz="4000" b="0" dirty="0">
              <a:effectLst/>
            </a:endParaRPr>
          </a:p>
          <a:p>
            <a:pPr rtl="0">
              <a:spcBef>
                <a:spcPts val="0"/>
              </a:spcBef>
              <a:spcAft>
                <a:spcPts val="1200"/>
              </a:spcAft>
            </a:pPr>
            <a:r>
              <a:rPr lang="fr-FR" sz="1800" b="0" i="0" u="none" strike="noStrike" dirty="0">
                <a:solidFill>
                  <a:srgbClr val="1B1C1D"/>
                </a:solidFill>
                <a:effectLst/>
                <a:latin typeface="Google Sans Text"/>
              </a:rPr>
              <a:t>Les PGD sont des outils de gestion qui synthétisent la description et l'évolution des jeux de données d'un projet de recherche.</a:t>
            </a:r>
            <a:r>
              <a:rPr lang="fr-FR" sz="1800" b="0" i="0" u="none" strike="noStrike" baseline="30000" dirty="0">
                <a:solidFill>
                  <a:srgbClr val="575B5F"/>
                </a:solidFill>
                <a:effectLst/>
                <a:latin typeface="Google Sans Text"/>
              </a:rPr>
              <a:t>1</a:t>
            </a:r>
            <a:r>
              <a:rPr lang="fr-FR" sz="1800" b="0" i="0" u="none" strike="noStrike" dirty="0">
                <a:solidFill>
                  <a:srgbClr val="1B1C1D"/>
                </a:solidFill>
                <a:effectLst/>
                <a:latin typeface="Google Sans Text"/>
              </a:rPr>
              <a:t> Ils détaillent précisément comment les données seront gérées, de leur collecte initiale à leur archivage et leur diffusion à long terme.</a:t>
            </a:r>
            <a:r>
              <a:rPr lang="fr-FR" sz="1800" b="0" i="0" u="none" strike="noStrike" baseline="30000" dirty="0">
                <a:solidFill>
                  <a:srgbClr val="575B5F"/>
                </a:solidFill>
                <a:effectLst/>
                <a:latin typeface="Google Sans Text"/>
              </a:rPr>
              <a:t>2</a:t>
            </a:r>
            <a:r>
              <a:rPr lang="fr-FR" sz="1800" b="0" i="0" u="none" strike="noStrike" dirty="0">
                <a:solidFill>
                  <a:srgbClr val="1B1C1D"/>
                </a:solidFill>
                <a:effectLst/>
                <a:latin typeface="Google Sans Text"/>
              </a:rPr>
              <a:t> Bien que des formes de plans de gestion des données existent depuis les années 1960, leur adoption s'est intensifiée récemment, principalement sous l'impulsion des agences de financement et des politiques de science ouverte.</a:t>
            </a:r>
            <a:r>
              <a:rPr lang="fr-FR" sz="1800" b="0" i="0" u="none" strike="noStrike" baseline="30000" dirty="0">
                <a:solidFill>
                  <a:srgbClr val="575B5F"/>
                </a:solidFill>
                <a:effectLst/>
                <a:latin typeface="Google Sans Text"/>
              </a:rPr>
              <a:t>6</a:t>
            </a:r>
          </a:p>
          <a:p>
            <a:pPr rtl="0">
              <a:spcBef>
                <a:spcPts val="0"/>
              </a:spcBef>
              <a:spcAft>
                <a:spcPts val="1200"/>
              </a:spcAft>
            </a:pPr>
            <a:endParaRPr lang="fr-FR" sz="4000" b="0" dirty="0">
              <a:effectLst/>
            </a:endParaRPr>
          </a:p>
          <a:p>
            <a:r>
              <a:rPr lang="fr-FR" sz="1800" b="0" i="0" u="none" strike="noStrike" dirty="0">
                <a:solidFill>
                  <a:srgbClr val="1B1C1D"/>
                </a:solidFill>
                <a:effectLst/>
                <a:latin typeface="Google Sans Text"/>
              </a:rPr>
              <a:t>es plans sont cruciaux pour limiter les risques d'obsolescence technologique, de perte de données ou de gaspillage de ressources, garantissant ainsi que les informations sous-jacentes aux résultats scientifiques peuvent être effectivement diffusées, partagées et réutilisées</a:t>
            </a:r>
            <a:endParaRPr lang="fr-FR" sz="4000" dirty="0"/>
          </a:p>
          <a:p>
            <a:pPr rtl="0" fontAlgn="base">
              <a:spcBef>
                <a:spcPts val="0"/>
              </a:spcBef>
              <a:spcAft>
                <a:spcPts val="600"/>
              </a:spcAft>
              <a:buFont typeface="Arial" panose="020B0604020202020204" pitchFamily="34" charset="0"/>
              <a:buChar char="•"/>
            </a:pPr>
            <a:endParaRPr lang="fr-FR" sz="1800" b="1" i="0" u="none" strike="noStrike" dirty="0">
              <a:solidFill>
                <a:srgbClr val="1B1C1D"/>
              </a:solidFill>
              <a:effectLst/>
              <a:latin typeface="Google Sans Text"/>
            </a:endParaRPr>
          </a:p>
          <a:p>
            <a:pPr rtl="0" fontAlgn="base">
              <a:spcBef>
                <a:spcPts val="0"/>
              </a:spcBef>
              <a:spcAft>
                <a:spcPts val="600"/>
              </a:spcAft>
              <a:buFont typeface="Arial" panose="020B0604020202020204" pitchFamily="34" charset="0"/>
              <a:buChar char="•"/>
            </a:pPr>
            <a:r>
              <a:rPr lang="fr-FR" sz="1800" b="1" i="0" u="none" strike="noStrike" dirty="0">
                <a:solidFill>
                  <a:srgbClr val="1B1C1D"/>
                </a:solidFill>
                <a:effectLst/>
                <a:latin typeface="Google Sans Text"/>
              </a:rPr>
              <a:t>Horizon 2020 CE Plan S ANR NSF</a:t>
            </a:r>
          </a:p>
          <a:p>
            <a:br>
              <a:rPr lang="fr-FR" dirty="0"/>
            </a:br>
            <a:endParaRPr lang="fr-FR" dirty="0"/>
          </a:p>
        </p:txBody>
      </p:sp>
      <p:sp>
        <p:nvSpPr>
          <p:cNvPr id="4" name="Espace réservé du numéro de diapositive 3"/>
          <p:cNvSpPr>
            <a:spLocks noGrp="1"/>
          </p:cNvSpPr>
          <p:nvPr>
            <p:ph type="sldNum" sz="quarter" idx="5"/>
          </p:nvPr>
        </p:nvSpPr>
        <p:spPr/>
        <p:txBody>
          <a:bodyPr/>
          <a:lstStyle/>
          <a:p>
            <a:fld id="{A9692AB7-E7A4-6549-B616-4E1976A47530}" type="slidenum">
              <a:rPr lang="fr-FR" smtClean="0"/>
              <a:t>15</a:t>
            </a:fld>
            <a:endParaRPr lang="fr-FR"/>
          </a:p>
        </p:txBody>
      </p:sp>
    </p:spTree>
    <p:extLst>
      <p:ext uri="{BB962C8B-B14F-4D97-AF65-F5344CB8AC3E}">
        <p14:creationId xmlns:p14="http://schemas.microsoft.com/office/powerpoint/2010/main" val="4056694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r>
              <a:rPr lang="fr-FR" sz="1200" u="sng" dirty="0"/>
              <a:t>Contexte et résumé :</a:t>
            </a:r>
            <a:r>
              <a:rPr lang="fr-FR" sz="1200" dirty="0"/>
              <a:t> succincte </a:t>
            </a:r>
            <a:r>
              <a:rPr lang="fr-FR" sz="1200" b="1" dirty="0"/>
              <a:t>description de données produites</a:t>
            </a:r>
            <a:r>
              <a:rPr lang="fr-FR" sz="1200" dirty="0"/>
              <a:t>, leur </a:t>
            </a:r>
            <a:r>
              <a:rPr lang="fr-FR" sz="1200" b="1" dirty="0"/>
              <a:t>contexte scientifique </a:t>
            </a:r>
            <a:r>
              <a:rPr lang="fr-FR" sz="1200" dirty="0"/>
              <a:t>ainsi que leurs </a:t>
            </a:r>
            <a:r>
              <a:rPr lang="fr-FR" sz="1200" b="1" dirty="0"/>
              <a:t>utilisations potentielles</a:t>
            </a:r>
            <a:r>
              <a:rPr lang="fr-FR" sz="1200" dirty="0"/>
              <a:t>.</a:t>
            </a:r>
          </a:p>
          <a:p>
            <a:pPr algn="just"/>
            <a:r>
              <a:rPr lang="fr-FR" sz="1200" u="sng" dirty="0"/>
              <a:t>Méthodes :</a:t>
            </a:r>
            <a:r>
              <a:rPr lang="fr-FR" sz="1200" dirty="0"/>
              <a:t> description précise du </a:t>
            </a:r>
            <a:r>
              <a:rPr lang="fr-FR" sz="1200" b="1" dirty="0"/>
              <a:t>processus de production </a:t>
            </a:r>
            <a:r>
              <a:rPr lang="fr-FR" sz="1200" dirty="0"/>
              <a:t>des données afin que celui-ci soit reproductible.</a:t>
            </a:r>
          </a:p>
          <a:p>
            <a:pPr algn="just"/>
            <a:r>
              <a:rPr lang="fr-FR" sz="1200" u="sng" dirty="0"/>
              <a:t>Fichiers de données :</a:t>
            </a:r>
            <a:r>
              <a:rPr lang="fr-FR" sz="1200" dirty="0"/>
              <a:t> </a:t>
            </a:r>
            <a:r>
              <a:rPr lang="fr-FR" sz="1200" b="1" dirty="0"/>
              <a:t>description</a:t>
            </a:r>
            <a:r>
              <a:rPr lang="fr-FR" sz="1200" dirty="0"/>
              <a:t> de chaque jeu de données associé avec le </a:t>
            </a:r>
            <a:r>
              <a:rPr lang="fr-FR" sz="1200" i="1" dirty="0"/>
              <a:t>data </a:t>
            </a:r>
            <a:r>
              <a:rPr lang="fr-FR" sz="1200" i="1" dirty="0" err="1"/>
              <a:t>paper</a:t>
            </a:r>
            <a:r>
              <a:rPr lang="fr-FR" sz="1200" i="1" dirty="0"/>
              <a:t> </a:t>
            </a:r>
            <a:r>
              <a:rPr lang="fr-FR" sz="1200" dirty="0"/>
              <a:t>(variables, noms de fichiers, </a:t>
            </a:r>
            <a:r>
              <a:rPr lang="fr-FR" sz="1200" b="1" dirty="0"/>
              <a:t>localisation</a:t>
            </a:r>
            <a:r>
              <a:rPr lang="fr-FR" sz="1200" dirty="0"/>
              <a:t>, </a:t>
            </a:r>
            <a:r>
              <a:rPr lang="fr-FR" sz="1200" b="1" dirty="0"/>
              <a:t>formats</a:t>
            </a:r>
            <a:r>
              <a:rPr lang="fr-FR" sz="1200" dirty="0"/>
              <a:t> et </a:t>
            </a:r>
            <a:r>
              <a:rPr lang="fr-FR" sz="1200" b="1" dirty="0"/>
              <a:t>taille</a:t>
            </a:r>
            <a:r>
              <a:rPr lang="fr-FR" sz="1200" dirty="0"/>
              <a:t>).</a:t>
            </a:r>
          </a:p>
          <a:p>
            <a:pPr algn="just"/>
            <a:r>
              <a:rPr lang="fr-FR" sz="1200" u="sng" dirty="0"/>
              <a:t>Validité des données décrites :</a:t>
            </a:r>
            <a:r>
              <a:rPr lang="fr-FR" sz="1200" dirty="0"/>
              <a:t> analyses ou procédures ayant permis de confirmer la </a:t>
            </a:r>
            <a:r>
              <a:rPr lang="fr-FR" sz="1200" b="1" dirty="0"/>
              <a:t>validité des données décrites </a:t>
            </a:r>
            <a:r>
              <a:rPr lang="fr-FR" sz="1200" dirty="0"/>
              <a:t>(confrontation avec différentes sources ou avec des données comparables).</a:t>
            </a:r>
          </a:p>
          <a:p>
            <a:pPr algn="just"/>
            <a:r>
              <a:rPr lang="fr-FR" sz="1200" u="sng" dirty="0"/>
              <a:t>Notes d’usage :</a:t>
            </a:r>
            <a:r>
              <a:rPr lang="fr-FR" sz="1200" dirty="0"/>
              <a:t> </a:t>
            </a:r>
            <a:r>
              <a:rPr lang="fr-FR" sz="1200" b="1" dirty="0"/>
              <a:t>procédures de réutilisation </a:t>
            </a:r>
            <a:r>
              <a:rPr lang="fr-FR" sz="1200" dirty="0"/>
              <a:t>des données, </a:t>
            </a:r>
            <a:r>
              <a:rPr lang="fr-FR" sz="1200" b="1" dirty="0"/>
              <a:t>licence</a:t>
            </a:r>
          </a:p>
          <a:p>
            <a:pPr algn="just"/>
            <a:r>
              <a:rPr lang="fr-FR" sz="1200" u="sng" dirty="0"/>
              <a:t>Disponibilité du code :</a:t>
            </a:r>
            <a:r>
              <a:rPr lang="fr-FR" sz="1200" dirty="0"/>
              <a:t> reproductibilité, un éventuel </a:t>
            </a:r>
            <a:r>
              <a:rPr lang="fr-FR" sz="1200" b="1" dirty="0"/>
              <a:t>accès au code </a:t>
            </a:r>
            <a:r>
              <a:rPr lang="fr-FR" sz="1200" dirty="0"/>
              <a:t>de reproduction du jeu de données</a:t>
            </a:r>
          </a:p>
          <a:p>
            <a:endParaRPr lang="fr-FR" dirty="0"/>
          </a:p>
        </p:txBody>
      </p:sp>
      <p:sp>
        <p:nvSpPr>
          <p:cNvPr id="4" name="Espace réservé du numéro de diapositive 3"/>
          <p:cNvSpPr>
            <a:spLocks noGrp="1"/>
          </p:cNvSpPr>
          <p:nvPr>
            <p:ph type="sldNum" sz="quarter" idx="5"/>
          </p:nvPr>
        </p:nvSpPr>
        <p:spPr/>
        <p:txBody>
          <a:bodyPr/>
          <a:lstStyle/>
          <a:p>
            <a:fld id="{A31B85D8-13F0-404D-A899-BAF9FA16E993}" type="slidenum">
              <a:rPr lang="fr-FR" smtClean="0"/>
              <a:t>16</a:t>
            </a:fld>
            <a:endParaRPr lang="fr-FR"/>
          </a:p>
        </p:txBody>
      </p:sp>
    </p:spTree>
    <p:extLst>
      <p:ext uri="{BB962C8B-B14F-4D97-AF65-F5344CB8AC3E}">
        <p14:creationId xmlns:p14="http://schemas.microsoft.com/office/powerpoint/2010/main" val="35860133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lgn="just">
              <a:buNone/>
            </a:pPr>
            <a:r>
              <a:rPr lang="fr-FR" dirty="0"/>
              <a:t>Explorer les entrepôts </a:t>
            </a:r>
          </a:p>
          <a:p>
            <a:pPr marL="0" indent="0" algn="just">
              <a:buNone/>
            </a:pPr>
            <a:endParaRPr lang="fr-FR" dirty="0"/>
          </a:p>
          <a:p>
            <a:pPr marL="0" indent="0" algn="just">
              <a:buNone/>
            </a:pPr>
            <a:r>
              <a:rPr lang="fr-FR" dirty="0"/>
              <a:t>De nombreux dépôts attribuent des DOI (Digital Object </a:t>
            </a:r>
            <a:r>
              <a:rPr lang="fr-FR" dirty="0" err="1"/>
              <a:t>Identifiers</a:t>
            </a:r>
            <a:r>
              <a:rPr lang="fr-FR" dirty="0"/>
              <a:t>) aux jeux de données, les rendant citables.</a:t>
            </a:r>
          </a:p>
          <a:p>
            <a:pPr>
              <a:buFont typeface="Arial" panose="020B0604020202020204" pitchFamily="34" charset="0"/>
              <a:buChar char="•"/>
            </a:pPr>
            <a:endParaRPr lang="fr-FR" b="1" dirty="0"/>
          </a:p>
          <a:p>
            <a:pPr>
              <a:buFont typeface="Arial" panose="020B0604020202020204" pitchFamily="34" charset="0"/>
              <a:buChar char="•"/>
            </a:pPr>
            <a:endParaRPr lang="fr-FR" b="1" dirty="0"/>
          </a:p>
          <a:p>
            <a:pPr>
              <a:buFont typeface="Arial" panose="020B0604020202020204" pitchFamily="34" charset="0"/>
              <a:buChar char="•"/>
            </a:pPr>
            <a:r>
              <a:rPr lang="fr-FR" b="1" dirty="0"/>
              <a:t>Exemples de Dépôts de Données :Registry of Research Data </a:t>
            </a:r>
            <a:r>
              <a:rPr lang="fr-FR" b="1" dirty="0" err="1"/>
              <a:t>Repositories</a:t>
            </a:r>
            <a:r>
              <a:rPr lang="fr-FR" b="1" dirty="0"/>
              <a:t> (re3data.org) :</a:t>
            </a:r>
            <a:r>
              <a:rPr lang="fr-FR" dirty="0"/>
              <a:t> Un registre mondial des dépôts de données de recherche, permettant de rechercher des dépôts appropriés par sujet, type de contenu, et autres critères. C'est un excellent point de départ pour trouver des dépôts spécifiques à une discipline.</a:t>
            </a:r>
          </a:p>
          <a:p>
            <a:pPr>
              <a:buFont typeface="Arial" panose="020B0604020202020204" pitchFamily="34" charset="0"/>
              <a:buChar char="•"/>
            </a:pPr>
            <a:endParaRPr lang="fr-FR" dirty="0"/>
          </a:p>
          <a:p>
            <a:pPr>
              <a:buFont typeface="Arial" panose="020B0604020202020204" pitchFamily="34" charset="0"/>
              <a:buChar char="•"/>
            </a:pPr>
            <a:endParaRPr lang="fr-FR" dirty="0"/>
          </a:p>
          <a:p>
            <a:pPr>
              <a:buFont typeface="Arial" panose="020B0604020202020204" pitchFamily="34" charset="0"/>
              <a:buChar char="•"/>
            </a:pPr>
            <a:endParaRPr lang="fr-FR" dirty="0"/>
          </a:p>
          <a:p>
            <a:pPr>
              <a:buFont typeface="Arial" panose="020B0604020202020204" pitchFamily="34" charset="0"/>
              <a:buChar char="•"/>
            </a:pPr>
            <a:endParaRPr lang="fr-FR" dirty="0"/>
          </a:p>
          <a:p>
            <a:pPr>
              <a:buFont typeface="Arial" panose="020B0604020202020204" pitchFamily="34" charset="0"/>
              <a:buChar char="•"/>
            </a:pPr>
            <a:endParaRPr lang="fr-FR" b="1" dirty="0"/>
          </a:p>
          <a:p>
            <a:pPr>
              <a:buFont typeface="Arial" panose="020B0604020202020204" pitchFamily="34" charset="0"/>
              <a:buChar char="•"/>
            </a:pPr>
            <a:r>
              <a:rPr lang="fr-FR" b="1" dirty="0"/>
              <a:t>Dryad Digital </a:t>
            </a:r>
            <a:r>
              <a:rPr lang="fr-FR" b="1" dirty="0" err="1"/>
              <a:t>Repository</a:t>
            </a:r>
            <a:r>
              <a:rPr lang="fr-FR" b="1" dirty="0"/>
              <a:t> :</a:t>
            </a:r>
            <a:r>
              <a:rPr lang="fr-FR" dirty="0"/>
              <a:t> Un dépôt généraliste organisé qui rend les données de recherche découvrables, librement réutilisables et </a:t>
            </a:r>
            <a:r>
              <a:rPr lang="fr-FR" dirty="0" err="1"/>
              <a:t>citables</a:t>
            </a:r>
            <a:r>
              <a:rPr lang="fr-FR" dirty="0"/>
              <a:t> à travers diverses disciplines.</a:t>
            </a:r>
          </a:p>
          <a:p>
            <a:pPr>
              <a:buFont typeface="Arial" panose="020B0604020202020204" pitchFamily="34" charset="0"/>
              <a:buChar char="•"/>
            </a:pPr>
            <a:r>
              <a:rPr lang="fr-FR" b="1" dirty="0" err="1"/>
              <a:t>Figshare</a:t>
            </a:r>
            <a:r>
              <a:rPr lang="fr-FR" b="1" dirty="0"/>
              <a:t> :</a:t>
            </a:r>
            <a:r>
              <a:rPr lang="fr-FR" dirty="0"/>
              <a:t> Un dépôt où les utilisateurs peuvent rendre divers résultats de recherche, y compris des données, des figures et du code, disponibles de manière </a:t>
            </a:r>
            <a:r>
              <a:rPr lang="fr-FR" dirty="0" err="1"/>
              <a:t>citable</a:t>
            </a:r>
            <a:r>
              <a:rPr lang="fr-FR" dirty="0"/>
              <a:t>, partageable et découvrable.</a:t>
            </a:r>
          </a:p>
          <a:p>
            <a:pPr>
              <a:buFont typeface="Arial" panose="020B0604020202020204" pitchFamily="34" charset="0"/>
              <a:buChar char="•"/>
            </a:pPr>
            <a:r>
              <a:rPr lang="fr-FR" b="1" dirty="0"/>
              <a:t>Harvard </a:t>
            </a:r>
            <a:r>
              <a:rPr lang="fr-FR" b="1" dirty="0" err="1"/>
              <a:t>Dataverse</a:t>
            </a:r>
            <a:r>
              <a:rPr lang="fr-FR" b="1" dirty="0"/>
              <a:t> :</a:t>
            </a:r>
            <a:r>
              <a:rPr lang="fr-FR" dirty="0"/>
              <a:t> Un dépôt de données gratuit ouvert aux chercheurs de toutes disciplines, où l'on peut partager, archiver, citer, accéder et explorer les données de recherche.</a:t>
            </a:r>
          </a:p>
          <a:p>
            <a:pPr>
              <a:buFont typeface="Arial" panose="020B0604020202020204" pitchFamily="34" charset="0"/>
              <a:buChar char="•"/>
            </a:pPr>
            <a:r>
              <a:rPr lang="fr-FR" b="1" dirty="0"/>
              <a:t>IEEE </a:t>
            </a:r>
            <a:r>
              <a:rPr lang="fr-FR" b="1" dirty="0" err="1"/>
              <a:t>DataPort</a:t>
            </a:r>
            <a:r>
              <a:rPr lang="fr-FR" b="1" dirty="0"/>
              <a:t> :</a:t>
            </a:r>
            <a:r>
              <a:rPr lang="fr-FR" dirty="0"/>
              <a:t> Une plateforme pour les ingénieurs en électricité et électronique afin de stocker, rechercher, accéder et gérer des données. Particulièrement utile pour les démonstrations axées sur l'ingénierie.</a:t>
            </a:r>
          </a:p>
          <a:p>
            <a:pPr>
              <a:buFont typeface="Arial" panose="020B0604020202020204" pitchFamily="34" charset="0"/>
              <a:buChar char="•"/>
            </a:pPr>
            <a:r>
              <a:rPr lang="fr-FR" b="1" dirty="0"/>
              <a:t>PLOS </a:t>
            </a:r>
            <a:r>
              <a:rPr lang="fr-FR" b="1" dirty="0" err="1"/>
              <a:t>Recommended</a:t>
            </a:r>
            <a:r>
              <a:rPr lang="fr-FR" b="1" dirty="0"/>
              <a:t> </a:t>
            </a:r>
            <a:r>
              <a:rPr lang="fr-FR" b="1" dirty="0" err="1"/>
              <a:t>Repositories</a:t>
            </a:r>
            <a:r>
              <a:rPr lang="fr-FR" b="1" dirty="0"/>
              <a:t> :</a:t>
            </a:r>
            <a:r>
              <a:rPr lang="fr-FR" dirty="0"/>
              <a:t> Cette liste fournit des critères de sélection des dépôts appropriés et met en évidence plusieurs exemples, dont beaucoup sont spécifiques à une discipline.</a:t>
            </a:r>
          </a:p>
          <a:p>
            <a:pPr>
              <a:buFont typeface="Arial" panose="020B0604020202020204" pitchFamily="34" charset="0"/>
              <a:buChar char="•"/>
            </a:pPr>
            <a:endParaRPr lang="fr-FR" dirty="0"/>
          </a:p>
          <a:p>
            <a:pPr>
              <a:buFont typeface="Arial" panose="020B0604020202020204" pitchFamily="34" charset="0"/>
              <a:buChar char="•"/>
            </a:pPr>
            <a:endParaRPr lang="fr-FR" dirty="0"/>
          </a:p>
          <a:p>
            <a:r>
              <a:rPr lang="fr-FR" b="1" dirty="0" err="1"/>
              <a:t>Research</a:t>
            </a:r>
            <a:r>
              <a:rPr lang="fr-FR" b="1" dirty="0"/>
              <a:t> Data </a:t>
            </a:r>
            <a:r>
              <a:rPr lang="fr-FR" b="1" dirty="0" err="1"/>
              <a:t>Repositories</a:t>
            </a:r>
            <a:endParaRPr lang="fr-FR" b="1" dirty="0"/>
          </a:p>
          <a:p>
            <a:r>
              <a:rPr lang="fr-FR" dirty="0" err="1"/>
              <a:t>These</a:t>
            </a:r>
            <a:r>
              <a:rPr lang="fr-FR" dirty="0"/>
              <a:t> </a:t>
            </a:r>
            <a:r>
              <a:rPr lang="fr-FR" dirty="0" err="1"/>
              <a:t>platforms</a:t>
            </a:r>
            <a:r>
              <a:rPr lang="fr-FR" dirty="0"/>
              <a:t> </a:t>
            </a:r>
            <a:r>
              <a:rPr lang="fr-FR" dirty="0" err="1"/>
              <a:t>allow</a:t>
            </a:r>
            <a:r>
              <a:rPr lang="fr-FR" dirty="0"/>
              <a:t> </a:t>
            </a:r>
            <a:r>
              <a:rPr lang="fr-FR" dirty="0" err="1"/>
              <a:t>researchers</a:t>
            </a:r>
            <a:r>
              <a:rPr lang="fr-FR" dirty="0"/>
              <a:t> to </a:t>
            </a:r>
            <a:r>
              <a:rPr lang="fr-FR" dirty="0" err="1"/>
              <a:t>deposit</a:t>
            </a:r>
            <a:r>
              <a:rPr lang="fr-FR" dirty="0"/>
              <a:t>, </a:t>
            </a:r>
            <a:r>
              <a:rPr lang="fr-FR" dirty="0" err="1"/>
              <a:t>share</a:t>
            </a:r>
            <a:r>
              <a:rPr lang="fr-FR" dirty="0"/>
              <a:t>, and </a:t>
            </a:r>
            <a:r>
              <a:rPr lang="fr-FR" dirty="0" err="1"/>
              <a:t>discover</a:t>
            </a:r>
            <a:r>
              <a:rPr lang="fr-FR" dirty="0"/>
              <a:t> </a:t>
            </a:r>
            <a:r>
              <a:rPr lang="fr-FR" dirty="0" err="1"/>
              <a:t>datasets</a:t>
            </a:r>
            <a:r>
              <a:rPr lang="fr-FR" dirty="0"/>
              <a:t>, </a:t>
            </a:r>
            <a:r>
              <a:rPr lang="fr-FR" dirty="0" err="1"/>
              <a:t>which</a:t>
            </a:r>
            <a:r>
              <a:rPr lang="fr-FR" dirty="0"/>
              <a:t> </a:t>
            </a:r>
            <a:r>
              <a:rPr lang="fr-FR" dirty="0" err="1"/>
              <a:t>can</a:t>
            </a:r>
            <a:r>
              <a:rPr lang="fr-FR" dirty="0"/>
              <a:t> </a:t>
            </a:r>
            <a:r>
              <a:rPr lang="fr-FR" dirty="0" err="1"/>
              <a:t>be</a:t>
            </a:r>
            <a:r>
              <a:rPr lang="fr-FR" dirty="0"/>
              <a:t> </a:t>
            </a:r>
            <a:r>
              <a:rPr lang="fr-FR" dirty="0" err="1"/>
              <a:t>invaluable</a:t>
            </a:r>
            <a:r>
              <a:rPr lang="fr-FR" dirty="0"/>
              <a:t> for </a:t>
            </a:r>
            <a:r>
              <a:rPr lang="fr-FR" dirty="0" err="1"/>
              <a:t>demonstrations</a:t>
            </a:r>
            <a:r>
              <a:rPr lang="fr-FR" dirty="0"/>
              <a:t>, </a:t>
            </a:r>
            <a:r>
              <a:rPr lang="fr-FR" dirty="0" err="1"/>
              <a:t>especially</a:t>
            </a:r>
            <a:r>
              <a:rPr lang="fr-FR" dirty="0"/>
              <a:t> if </a:t>
            </a:r>
            <a:r>
              <a:rPr lang="fr-FR" dirty="0" err="1"/>
              <a:t>you</a:t>
            </a:r>
            <a:r>
              <a:rPr lang="fr-FR" dirty="0"/>
              <a:t> </a:t>
            </a:r>
            <a:r>
              <a:rPr lang="fr-FR" dirty="0" err="1"/>
              <a:t>want</a:t>
            </a:r>
            <a:r>
              <a:rPr lang="fr-FR" dirty="0"/>
              <a:t> to show how data </a:t>
            </a:r>
            <a:r>
              <a:rPr lang="fr-FR" dirty="0" err="1"/>
              <a:t>is</a:t>
            </a:r>
            <a:r>
              <a:rPr lang="fr-FR" dirty="0"/>
              <a:t> </a:t>
            </a:r>
            <a:r>
              <a:rPr lang="fr-FR" dirty="0" err="1"/>
              <a:t>collected</a:t>
            </a:r>
            <a:r>
              <a:rPr lang="fr-FR" dirty="0"/>
              <a:t>, </a:t>
            </a:r>
            <a:r>
              <a:rPr lang="fr-FR" dirty="0" err="1"/>
              <a:t>analyzed</a:t>
            </a:r>
            <a:r>
              <a:rPr lang="fr-FR" dirty="0"/>
              <a:t>, or </a:t>
            </a:r>
            <a:r>
              <a:rPr lang="fr-FR" dirty="0" err="1"/>
              <a:t>visualized</a:t>
            </a:r>
            <a:r>
              <a:rPr lang="fr-FR" dirty="0"/>
              <a:t>. </a:t>
            </a:r>
            <a:r>
              <a:rPr lang="fr-FR" dirty="0" err="1"/>
              <a:t>Many</a:t>
            </a:r>
            <a:r>
              <a:rPr lang="fr-FR" dirty="0"/>
              <a:t> </a:t>
            </a:r>
            <a:r>
              <a:rPr lang="fr-FR" dirty="0" err="1"/>
              <a:t>repositories</a:t>
            </a:r>
            <a:r>
              <a:rPr lang="fr-FR" dirty="0"/>
              <a:t> </a:t>
            </a:r>
            <a:r>
              <a:rPr lang="fr-FR" dirty="0" err="1"/>
              <a:t>assign</a:t>
            </a:r>
            <a:r>
              <a:rPr lang="fr-FR" dirty="0"/>
              <a:t> </a:t>
            </a:r>
            <a:r>
              <a:rPr lang="fr-FR" dirty="0" err="1"/>
              <a:t>DOIs</a:t>
            </a:r>
            <a:r>
              <a:rPr lang="fr-FR" dirty="0"/>
              <a:t> (Digital Object </a:t>
            </a:r>
            <a:r>
              <a:rPr lang="fr-FR" dirty="0" err="1"/>
              <a:t>Identifiers</a:t>
            </a:r>
            <a:r>
              <a:rPr lang="fr-FR" dirty="0"/>
              <a:t>) to </a:t>
            </a:r>
            <a:r>
              <a:rPr lang="fr-FR" dirty="0" err="1"/>
              <a:t>datasets</a:t>
            </a:r>
            <a:r>
              <a:rPr lang="fr-FR" dirty="0"/>
              <a:t>, </a:t>
            </a:r>
            <a:r>
              <a:rPr lang="fr-FR" dirty="0" err="1"/>
              <a:t>making</a:t>
            </a:r>
            <a:r>
              <a:rPr lang="fr-FR" dirty="0"/>
              <a:t> </a:t>
            </a:r>
            <a:r>
              <a:rPr lang="fr-FR" dirty="0" err="1"/>
              <a:t>them</a:t>
            </a:r>
            <a:r>
              <a:rPr lang="fr-FR" dirty="0"/>
              <a:t> </a:t>
            </a:r>
            <a:r>
              <a:rPr lang="fr-FR" dirty="0" err="1"/>
              <a:t>citable</a:t>
            </a:r>
            <a:r>
              <a:rPr lang="fr-FR" dirty="0"/>
              <a:t>.</a:t>
            </a:r>
          </a:p>
          <a:p>
            <a:pPr>
              <a:buFont typeface="Arial" panose="020B0604020202020204" pitchFamily="34" charset="0"/>
              <a:buChar char="•"/>
            </a:pPr>
            <a:r>
              <a:rPr lang="fr-FR" b="1" dirty="0"/>
              <a:t>Registry of </a:t>
            </a:r>
            <a:r>
              <a:rPr lang="fr-FR" b="1" dirty="0" err="1"/>
              <a:t>Research</a:t>
            </a:r>
            <a:r>
              <a:rPr lang="fr-FR" b="1" dirty="0"/>
              <a:t> Data </a:t>
            </a:r>
            <a:r>
              <a:rPr lang="fr-FR" b="1" dirty="0" err="1"/>
              <a:t>Repositories</a:t>
            </a:r>
            <a:r>
              <a:rPr lang="fr-FR" b="1" dirty="0"/>
              <a:t> (re3data.org)</a:t>
            </a:r>
            <a:r>
              <a:rPr lang="fr-FR" dirty="0"/>
              <a:t>: A global </a:t>
            </a:r>
            <a:r>
              <a:rPr lang="fr-FR" dirty="0" err="1"/>
              <a:t>registry</a:t>
            </a:r>
            <a:r>
              <a:rPr lang="fr-FR" dirty="0"/>
              <a:t> of </a:t>
            </a:r>
            <a:r>
              <a:rPr lang="fr-FR" dirty="0" err="1"/>
              <a:t>research</a:t>
            </a:r>
            <a:r>
              <a:rPr lang="fr-FR" dirty="0"/>
              <a:t> data </a:t>
            </a:r>
            <a:r>
              <a:rPr lang="fr-FR" dirty="0" err="1"/>
              <a:t>repositories</a:t>
            </a:r>
            <a:r>
              <a:rPr lang="fr-FR" dirty="0"/>
              <a:t>, </a:t>
            </a:r>
            <a:r>
              <a:rPr lang="fr-FR" dirty="0" err="1"/>
              <a:t>allowing</a:t>
            </a:r>
            <a:r>
              <a:rPr lang="fr-FR" dirty="0"/>
              <a:t> </a:t>
            </a:r>
            <a:r>
              <a:rPr lang="fr-FR" dirty="0" err="1"/>
              <a:t>you</a:t>
            </a:r>
            <a:r>
              <a:rPr lang="fr-FR" dirty="0"/>
              <a:t> to </a:t>
            </a:r>
            <a:r>
              <a:rPr lang="fr-FR" dirty="0" err="1"/>
              <a:t>search</a:t>
            </a:r>
            <a:r>
              <a:rPr lang="fr-FR" dirty="0"/>
              <a:t> for </a:t>
            </a:r>
            <a:r>
              <a:rPr lang="fr-FR" dirty="0" err="1"/>
              <a:t>suitable</a:t>
            </a:r>
            <a:r>
              <a:rPr lang="fr-FR" dirty="0"/>
              <a:t> </a:t>
            </a:r>
            <a:r>
              <a:rPr lang="fr-FR" dirty="0" err="1"/>
              <a:t>repositories</a:t>
            </a:r>
            <a:r>
              <a:rPr lang="fr-FR" dirty="0"/>
              <a:t> by </a:t>
            </a:r>
            <a:r>
              <a:rPr lang="fr-FR" dirty="0" err="1"/>
              <a:t>subject</a:t>
            </a:r>
            <a:r>
              <a:rPr lang="fr-FR" dirty="0"/>
              <a:t>, content type, and </a:t>
            </a:r>
            <a:r>
              <a:rPr lang="fr-FR" dirty="0" err="1"/>
              <a:t>other</a:t>
            </a:r>
            <a:r>
              <a:rPr lang="fr-FR" dirty="0"/>
              <a:t> </a:t>
            </a:r>
            <a:r>
              <a:rPr lang="fr-FR" dirty="0" err="1"/>
              <a:t>criteria</a:t>
            </a:r>
            <a:r>
              <a:rPr lang="fr-FR" dirty="0"/>
              <a:t>. This </a:t>
            </a:r>
            <a:r>
              <a:rPr lang="fr-FR" dirty="0" err="1"/>
              <a:t>is</a:t>
            </a:r>
            <a:r>
              <a:rPr lang="fr-FR" dirty="0"/>
              <a:t> an excellent </a:t>
            </a:r>
            <a:r>
              <a:rPr lang="fr-FR" dirty="0" err="1"/>
              <a:t>starting</a:t>
            </a:r>
            <a:r>
              <a:rPr lang="fr-FR" dirty="0"/>
              <a:t> point to </a:t>
            </a:r>
            <a:r>
              <a:rPr lang="fr-FR" dirty="0" err="1"/>
              <a:t>find</a:t>
            </a:r>
            <a:r>
              <a:rPr lang="fr-FR" dirty="0"/>
              <a:t> discipline-</a:t>
            </a:r>
            <a:r>
              <a:rPr lang="fr-FR" dirty="0" err="1"/>
              <a:t>specific</a:t>
            </a:r>
            <a:r>
              <a:rPr lang="fr-FR" dirty="0"/>
              <a:t> </a:t>
            </a:r>
            <a:r>
              <a:rPr lang="fr-FR" dirty="0" err="1"/>
              <a:t>repositories</a:t>
            </a:r>
            <a:r>
              <a:rPr lang="fr-FR" dirty="0"/>
              <a:t>. </a:t>
            </a:r>
          </a:p>
          <a:p>
            <a:pPr marL="742950" lvl="1" indent="-285750">
              <a:buFont typeface="Arial" panose="020B0604020202020204" pitchFamily="34" charset="0"/>
              <a:buChar char="•"/>
            </a:pPr>
            <a:r>
              <a:rPr lang="fr-FR" dirty="0">
                <a:hlinkClick r:id="rId3"/>
              </a:rPr>
              <a:t>Registry of Research Data Repositories - re3data.org</a:t>
            </a:r>
            <a:endParaRPr lang="fr-FR" dirty="0"/>
          </a:p>
          <a:p>
            <a:pPr>
              <a:buFont typeface="Arial" panose="020B0604020202020204" pitchFamily="34" charset="0"/>
              <a:buChar char="•"/>
            </a:pPr>
            <a:r>
              <a:rPr lang="fr-FR" b="1" dirty="0" err="1"/>
              <a:t>Dryad</a:t>
            </a:r>
            <a:r>
              <a:rPr lang="fr-FR" b="1" dirty="0"/>
              <a:t> Digital </a:t>
            </a:r>
            <a:r>
              <a:rPr lang="fr-FR" b="1" dirty="0" err="1"/>
              <a:t>Repository</a:t>
            </a:r>
            <a:r>
              <a:rPr lang="fr-FR" dirty="0"/>
              <a:t>: A </a:t>
            </a:r>
            <a:r>
              <a:rPr lang="fr-FR" dirty="0" err="1"/>
              <a:t>curated</a:t>
            </a:r>
            <a:r>
              <a:rPr lang="fr-FR" dirty="0"/>
              <a:t> </a:t>
            </a:r>
            <a:r>
              <a:rPr lang="fr-FR" dirty="0" err="1"/>
              <a:t>general-purpose</a:t>
            </a:r>
            <a:r>
              <a:rPr lang="fr-FR" dirty="0"/>
              <a:t> </a:t>
            </a:r>
            <a:r>
              <a:rPr lang="fr-FR" dirty="0" err="1"/>
              <a:t>repository</a:t>
            </a:r>
            <a:r>
              <a:rPr lang="fr-FR" dirty="0"/>
              <a:t> </a:t>
            </a:r>
            <a:r>
              <a:rPr lang="fr-FR" dirty="0" err="1"/>
              <a:t>that</a:t>
            </a:r>
            <a:r>
              <a:rPr lang="fr-FR" dirty="0"/>
              <a:t> </a:t>
            </a:r>
            <a:r>
              <a:rPr lang="fr-FR" dirty="0" err="1"/>
              <a:t>makes</a:t>
            </a:r>
            <a:r>
              <a:rPr lang="fr-FR" dirty="0"/>
              <a:t> </a:t>
            </a:r>
            <a:r>
              <a:rPr lang="fr-FR" dirty="0" err="1"/>
              <a:t>research</a:t>
            </a:r>
            <a:r>
              <a:rPr lang="fr-FR" dirty="0"/>
              <a:t> data </a:t>
            </a:r>
            <a:r>
              <a:rPr lang="fr-FR" dirty="0" err="1"/>
              <a:t>discoverable</a:t>
            </a:r>
            <a:r>
              <a:rPr lang="fr-FR" dirty="0"/>
              <a:t>, </a:t>
            </a:r>
            <a:r>
              <a:rPr lang="fr-FR" dirty="0" err="1"/>
              <a:t>freely</a:t>
            </a:r>
            <a:r>
              <a:rPr lang="fr-FR" dirty="0"/>
              <a:t> </a:t>
            </a:r>
            <a:r>
              <a:rPr lang="fr-FR" dirty="0" err="1"/>
              <a:t>reusable</a:t>
            </a:r>
            <a:r>
              <a:rPr lang="fr-FR" dirty="0"/>
              <a:t>, and </a:t>
            </a:r>
            <a:r>
              <a:rPr lang="fr-FR" dirty="0" err="1"/>
              <a:t>citable</a:t>
            </a:r>
            <a:r>
              <a:rPr lang="fr-FR" dirty="0"/>
              <a:t> </a:t>
            </a:r>
            <a:r>
              <a:rPr lang="fr-FR" dirty="0" err="1"/>
              <a:t>across</a:t>
            </a:r>
            <a:r>
              <a:rPr lang="fr-FR" dirty="0"/>
              <a:t> </a:t>
            </a:r>
            <a:r>
              <a:rPr lang="fr-FR" dirty="0" err="1"/>
              <a:t>various</a:t>
            </a:r>
            <a:r>
              <a:rPr lang="fr-FR" dirty="0"/>
              <a:t> disciplines. </a:t>
            </a:r>
          </a:p>
          <a:p>
            <a:pPr marL="742950" lvl="1" indent="-285750">
              <a:buFont typeface="Arial" panose="020B0604020202020204" pitchFamily="34" charset="0"/>
              <a:buChar char="•"/>
            </a:pPr>
            <a:r>
              <a:rPr lang="fr-FR" dirty="0">
                <a:hlinkClick r:id="rId4"/>
              </a:rPr>
              <a:t>Scientific Data Repositories - Research Data Management - LibGuides at University of Connecticut (Dryad)</a:t>
            </a:r>
            <a:endParaRPr lang="fr-FR" dirty="0"/>
          </a:p>
          <a:p>
            <a:pPr>
              <a:buFont typeface="Arial" panose="020B0604020202020204" pitchFamily="34" charset="0"/>
              <a:buChar char="•"/>
            </a:pPr>
            <a:r>
              <a:rPr lang="fr-FR" b="1" dirty="0" err="1"/>
              <a:t>Figshare</a:t>
            </a:r>
            <a:r>
              <a:rPr lang="fr-FR" dirty="0"/>
              <a:t>: A </a:t>
            </a:r>
            <a:r>
              <a:rPr lang="fr-FR" dirty="0" err="1"/>
              <a:t>repository</a:t>
            </a:r>
            <a:r>
              <a:rPr lang="fr-FR" dirty="0"/>
              <a:t> </a:t>
            </a:r>
            <a:r>
              <a:rPr lang="fr-FR" dirty="0" err="1"/>
              <a:t>where</a:t>
            </a:r>
            <a:r>
              <a:rPr lang="fr-FR" dirty="0"/>
              <a:t> </a:t>
            </a:r>
            <a:r>
              <a:rPr lang="fr-FR" dirty="0" err="1"/>
              <a:t>users</a:t>
            </a:r>
            <a:r>
              <a:rPr lang="fr-FR" dirty="0"/>
              <a:t> </a:t>
            </a:r>
            <a:r>
              <a:rPr lang="fr-FR" dirty="0" err="1"/>
              <a:t>can</a:t>
            </a:r>
            <a:r>
              <a:rPr lang="fr-FR" dirty="0"/>
              <a:t> </a:t>
            </a:r>
            <a:r>
              <a:rPr lang="fr-FR" dirty="0" err="1"/>
              <a:t>make</a:t>
            </a:r>
            <a:r>
              <a:rPr lang="fr-FR" dirty="0"/>
              <a:t> </a:t>
            </a:r>
            <a:r>
              <a:rPr lang="fr-FR" dirty="0" err="1"/>
              <a:t>various</a:t>
            </a:r>
            <a:r>
              <a:rPr lang="fr-FR" dirty="0"/>
              <a:t> </a:t>
            </a:r>
            <a:r>
              <a:rPr lang="fr-FR" dirty="0" err="1"/>
              <a:t>research</a:t>
            </a:r>
            <a:r>
              <a:rPr lang="fr-FR" dirty="0"/>
              <a:t> outputs, </a:t>
            </a:r>
            <a:r>
              <a:rPr lang="fr-FR" dirty="0" err="1"/>
              <a:t>including</a:t>
            </a:r>
            <a:r>
              <a:rPr lang="fr-FR" dirty="0"/>
              <a:t> data, figures, and code, </a:t>
            </a:r>
            <a:r>
              <a:rPr lang="fr-FR" dirty="0" err="1"/>
              <a:t>available</a:t>
            </a:r>
            <a:r>
              <a:rPr lang="fr-FR" dirty="0"/>
              <a:t> in a </a:t>
            </a:r>
            <a:r>
              <a:rPr lang="fr-FR" dirty="0" err="1"/>
              <a:t>citable</a:t>
            </a:r>
            <a:r>
              <a:rPr lang="fr-FR" dirty="0"/>
              <a:t>, </a:t>
            </a:r>
            <a:r>
              <a:rPr lang="fr-FR" dirty="0" err="1"/>
              <a:t>shareable</a:t>
            </a:r>
            <a:r>
              <a:rPr lang="fr-FR" dirty="0"/>
              <a:t>, and </a:t>
            </a:r>
            <a:r>
              <a:rPr lang="fr-FR" dirty="0" err="1"/>
              <a:t>discoverable</a:t>
            </a:r>
            <a:r>
              <a:rPr lang="fr-FR" dirty="0"/>
              <a:t> </a:t>
            </a:r>
            <a:r>
              <a:rPr lang="fr-FR" dirty="0" err="1"/>
              <a:t>manner</a:t>
            </a:r>
            <a:r>
              <a:rPr lang="fr-FR" dirty="0"/>
              <a:t>. </a:t>
            </a:r>
          </a:p>
          <a:p>
            <a:pPr marL="742950" lvl="1" indent="-285750">
              <a:buFont typeface="Arial" panose="020B0604020202020204" pitchFamily="34" charset="0"/>
              <a:buChar char="•"/>
            </a:pPr>
            <a:r>
              <a:rPr lang="fr-FR" dirty="0">
                <a:hlinkClick r:id="rId4"/>
              </a:rPr>
              <a:t>Scientific Data Repositories - Research Data Management - LibGuides at University of Connecticut (Figshare)</a:t>
            </a:r>
            <a:endParaRPr lang="fr-FR" dirty="0"/>
          </a:p>
          <a:p>
            <a:pPr>
              <a:buFont typeface="Arial" panose="020B0604020202020204" pitchFamily="34" charset="0"/>
              <a:buChar char="•"/>
            </a:pPr>
            <a:r>
              <a:rPr lang="fr-FR" b="1" dirty="0"/>
              <a:t>Harvard </a:t>
            </a:r>
            <a:r>
              <a:rPr lang="fr-FR" b="1" dirty="0" err="1"/>
              <a:t>Dataverse</a:t>
            </a:r>
            <a:r>
              <a:rPr lang="fr-FR" dirty="0"/>
              <a:t>: A free data </a:t>
            </a:r>
            <a:r>
              <a:rPr lang="fr-FR" dirty="0" err="1"/>
              <a:t>repository</a:t>
            </a:r>
            <a:r>
              <a:rPr lang="fr-FR" dirty="0"/>
              <a:t> open to </a:t>
            </a:r>
            <a:r>
              <a:rPr lang="fr-FR" dirty="0" err="1"/>
              <a:t>researchers</a:t>
            </a:r>
            <a:r>
              <a:rPr lang="fr-FR" dirty="0"/>
              <a:t> </a:t>
            </a:r>
            <a:r>
              <a:rPr lang="fr-FR" dirty="0" err="1"/>
              <a:t>from</a:t>
            </a:r>
            <a:r>
              <a:rPr lang="fr-FR" dirty="0"/>
              <a:t> </a:t>
            </a:r>
            <a:r>
              <a:rPr lang="fr-FR" dirty="0" err="1"/>
              <a:t>any</a:t>
            </a:r>
            <a:r>
              <a:rPr lang="fr-FR" dirty="0"/>
              <a:t> discipline, </a:t>
            </a:r>
            <a:r>
              <a:rPr lang="fr-FR" dirty="0" err="1"/>
              <a:t>where</a:t>
            </a:r>
            <a:r>
              <a:rPr lang="fr-FR" dirty="0"/>
              <a:t> </a:t>
            </a:r>
            <a:r>
              <a:rPr lang="fr-FR" dirty="0" err="1"/>
              <a:t>you</a:t>
            </a:r>
            <a:r>
              <a:rPr lang="fr-FR" dirty="0"/>
              <a:t> </a:t>
            </a:r>
            <a:r>
              <a:rPr lang="fr-FR" dirty="0" err="1"/>
              <a:t>can</a:t>
            </a:r>
            <a:r>
              <a:rPr lang="fr-FR" dirty="0"/>
              <a:t> </a:t>
            </a:r>
            <a:r>
              <a:rPr lang="fr-FR" dirty="0" err="1"/>
              <a:t>share</a:t>
            </a:r>
            <a:r>
              <a:rPr lang="fr-FR" dirty="0"/>
              <a:t>, archive, cite, </a:t>
            </a:r>
            <a:r>
              <a:rPr lang="fr-FR" dirty="0" err="1"/>
              <a:t>access</a:t>
            </a:r>
            <a:r>
              <a:rPr lang="fr-FR" dirty="0"/>
              <a:t>, and explore </a:t>
            </a:r>
            <a:r>
              <a:rPr lang="fr-FR" dirty="0" err="1"/>
              <a:t>research</a:t>
            </a:r>
            <a:r>
              <a:rPr lang="fr-FR" dirty="0"/>
              <a:t> data. </a:t>
            </a:r>
          </a:p>
          <a:p>
            <a:pPr marL="742950" lvl="1" indent="-285750">
              <a:buFont typeface="Arial" panose="020B0604020202020204" pitchFamily="34" charset="0"/>
              <a:buChar char="•"/>
            </a:pPr>
            <a:r>
              <a:rPr lang="fr-FR" dirty="0">
                <a:hlinkClick r:id="rId4"/>
              </a:rPr>
              <a:t>Scientific Data Repositories - Research Data Management - LibGuides at University of Connecticut (Harvard Dataverse)</a:t>
            </a:r>
            <a:endParaRPr lang="fr-FR" dirty="0"/>
          </a:p>
          <a:p>
            <a:pPr>
              <a:buFont typeface="Arial" panose="020B0604020202020204" pitchFamily="34" charset="0"/>
              <a:buChar char="•"/>
            </a:pPr>
            <a:r>
              <a:rPr lang="fr-FR" b="1" dirty="0"/>
              <a:t>IEEE </a:t>
            </a:r>
            <a:r>
              <a:rPr lang="fr-FR" b="1" dirty="0" err="1"/>
              <a:t>DataPort</a:t>
            </a:r>
            <a:r>
              <a:rPr lang="fr-FR" dirty="0"/>
              <a:t>: A </a:t>
            </a:r>
            <a:r>
              <a:rPr lang="fr-FR" dirty="0" err="1"/>
              <a:t>platform</a:t>
            </a:r>
            <a:r>
              <a:rPr lang="fr-FR" dirty="0"/>
              <a:t> for </a:t>
            </a:r>
            <a:r>
              <a:rPr lang="fr-FR" dirty="0" err="1"/>
              <a:t>electrical</a:t>
            </a:r>
            <a:r>
              <a:rPr lang="fr-FR" dirty="0"/>
              <a:t> and </a:t>
            </a:r>
            <a:r>
              <a:rPr lang="fr-FR" dirty="0" err="1"/>
              <a:t>electronics</a:t>
            </a:r>
            <a:r>
              <a:rPr lang="fr-FR" dirty="0"/>
              <a:t> </a:t>
            </a:r>
            <a:r>
              <a:rPr lang="fr-FR" dirty="0" err="1"/>
              <a:t>engineers</a:t>
            </a:r>
            <a:r>
              <a:rPr lang="fr-FR" dirty="0"/>
              <a:t> to store, </a:t>
            </a:r>
            <a:r>
              <a:rPr lang="fr-FR" dirty="0" err="1"/>
              <a:t>search</a:t>
            </a:r>
            <a:r>
              <a:rPr lang="fr-FR" dirty="0"/>
              <a:t>, </a:t>
            </a:r>
            <a:r>
              <a:rPr lang="fr-FR" dirty="0" err="1"/>
              <a:t>access</a:t>
            </a:r>
            <a:r>
              <a:rPr lang="fr-FR" dirty="0"/>
              <a:t>, and manage data. This </a:t>
            </a:r>
            <a:r>
              <a:rPr lang="fr-FR" dirty="0" err="1"/>
              <a:t>could</a:t>
            </a:r>
            <a:r>
              <a:rPr lang="fr-FR" dirty="0"/>
              <a:t> </a:t>
            </a:r>
            <a:r>
              <a:rPr lang="fr-FR" dirty="0" err="1"/>
              <a:t>be</a:t>
            </a:r>
            <a:r>
              <a:rPr lang="fr-FR" dirty="0"/>
              <a:t> </a:t>
            </a:r>
            <a:r>
              <a:rPr lang="fr-FR" dirty="0" err="1"/>
              <a:t>particularly</a:t>
            </a:r>
            <a:r>
              <a:rPr lang="fr-FR" dirty="0"/>
              <a:t> </a:t>
            </a:r>
            <a:r>
              <a:rPr lang="fr-FR" dirty="0" err="1"/>
              <a:t>useful</a:t>
            </a:r>
            <a:r>
              <a:rPr lang="fr-FR" dirty="0"/>
              <a:t> for engineering-</a:t>
            </a:r>
            <a:r>
              <a:rPr lang="fr-FR" dirty="0" err="1"/>
              <a:t>focused</a:t>
            </a:r>
            <a:r>
              <a:rPr lang="fr-FR" dirty="0"/>
              <a:t> </a:t>
            </a:r>
            <a:r>
              <a:rPr lang="fr-FR" dirty="0" err="1"/>
              <a:t>demonstrations</a:t>
            </a:r>
            <a:r>
              <a:rPr lang="fr-FR" dirty="0"/>
              <a:t>. </a:t>
            </a:r>
          </a:p>
          <a:p>
            <a:pPr marL="742950" lvl="1" indent="-285750">
              <a:buFont typeface="Arial" panose="020B0604020202020204" pitchFamily="34" charset="0"/>
              <a:buChar char="•"/>
            </a:pPr>
            <a:r>
              <a:rPr lang="fr-FR" dirty="0">
                <a:hlinkClick r:id="rId4"/>
              </a:rPr>
              <a:t>Scientific Data Repositories - Research Data Management - LibGuides at University of Connecticut (IEEE Dataport)</a:t>
            </a:r>
            <a:endParaRPr lang="fr-FR" dirty="0"/>
          </a:p>
          <a:p>
            <a:pPr>
              <a:buFont typeface="Arial" panose="020B0604020202020204" pitchFamily="34" charset="0"/>
              <a:buChar char="•"/>
            </a:pPr>
            <a:r>
              <a:rPr lang="fr-FR" b="1" dirty="0"/>
              <a:t>PLOS </a:t>
            </a:r>
            <a:r>
              <a:rPr lang="fr-FR" b="1" dirty="0" err="1"/>
              <a:t>Recommended</a:t>
            </a:r>
            <a:r>
              <a:rPr lang="fr-FR" b="1" dirty="0"/>
              <a:t> </a:t>
            </a:r>
            <a:r>
              <a:rPr lang="fr-FR" b="1" dirty="0" err="1"/>
              <a:t>Repositories</a:t>
            </a:r>
            <a:r>
              <a:rPr lang="fr-FR" dirty="0"/>
              <a:t>: This </a:t>
            </a:r>
            <a:r>
              <a:rPr lang="fr-FR" dirty="0" err="1"/>
              <a:t>list</a:t>
            </a:r>
            <a:r>
              <a:rPr lang="fr-FR" dirty="0"/>
              <a:t> </a:t>
            </a:r>
            <a:r>
              <a:rPr lang="fr-FR" dirty="0" err="1"/>
              <a:t>provides</a:t>
            </a:r>
            <a:r>
              <a:rPr lang="fr-FR" dirty="0"/>
              <a:t> </a:t>
            </a:r>
            <a:r>
              <a:rPr lang="fr-FR" dirty="0" err="1"/>
              <a:t>criteria</a:t>
            </a:r>
            <a:r>
              <a:rPr lang="fr-FR" dirty="0"/>
              <a:t> for </a:t>
            </a:r>
            <a:r>
              <a:rPr lang="fr-FR" dirty="0" err="1"/>
              <a:t>selecting</a:t>
            </a:r>
            <a:r>
              <a:rPr lang="fr-FR" dirty="0"/>
              <a:t> </a:t>
            </a:r>
            <a:r>
              <a:rPr lang="fr-FR" dirty="0" err="1"/>
              <a:t>suitable</a:t>
            </a:r>
            <a:r>
              <a:rPr lang="fr-FR" dirty="0"/>
              <a:t> </a:t>
            </a:r>
            <a:r>
              <a:rPr lang="fr-FR" dirty="0" err="1"/>
              <a:t>repositories</a:t>
            </a:r>
            <a:r>
              <a:rPr lang="fr-FR" dirty="0"/>
              <a:t> and </a:t>
            </a:r>
            <a:r>
              <a:rPr lang="fr-FR" dirty="0" err="1"/>
              <a:t>highlights</a:t>
            </a:r>
            <a:r>
              <a:rPr lang="fr-FR" dirty="0"/>
              <a:t> </a:t>
            </a:r>
            <a:r>
              <a:rPr lang="fr-FR" dirty="0" err="1"/>
              <a:t>several</a:t>
            </a:r>
            <a:r>
              <a:rPr lang="fr-FR" dirty="0"/>
              <a:t> </a:t>
            </a:r>
            <a:r>
              <a:rPr lang="fr-FR" dirty="0" err="1"/>
              <a:t>examples</a:t>
            </a:r>
            <a:r>
              <a:rPr lang="fr-FR" dirty="0"/>
              <a:t>, </a:t>
            </a:r>
            <a:r>
              <a:rPr lang="fr-FR" dirty="0" err="1"/>
              <a:t>many</a:t>
            </a:r>
            <a:r>
              <a:rPr lang="fr-FR" dirty="0"/>
              <a:t> of </a:t>
            </a:r>
            <a:r>
              <a:rPr lang="fr-FR" dirty="0" err="1"/>
              <a:t>which</a:t>
            </a:r>
            <a:r>
              <a:rPr lang="fr-FR" dirty="0"/>
              <a:t> are discipline-</a:t>
            </a:r>
            <a:r>
              <a:rPr lang="fr-FR" dirty="0" err="1"/>
              <a:t>specific</a:t>
            </a:r>
            <a:r>
              <a:rPr lang="fr-FR" dirty="0"/>
              <a:t>. </a:t>
            </a:r>
          </a:p>
          <a:p>
            <a:pPr marL="742950" lvl="1" indent="-285750">
              <a:buFont typeface="Arial" panose="020B0604020202020204" pitchFamily="34" charset="0"/>
              <a:buChar char="•"/>
            </a:pPr>
            <a:r>
              <a:rPr lang="fr-FR" dirty="0">
                <a:hlinkClick r:id="rId5"/>
              </a:rPr>
              <a:t>Recommended Repositories | PLOS One</a:t>
            </a:r>
            <a:endParaRPr lang="fr-FR" dirty="0"/>
          </a:p>
          <a:p>
            <a:endParaRPr lang="fr-FR" dirty="0"/>
          </a:p>
        </p:txBody>
      </p:sp>
      <p:sp>
        <p:nvSpPr>
          <p:cNvPr id="4" name="Espace réservé du numéro de diapositive 3"/>
          <p:cNvSpPr>
            <a:spLocks noGrp="1"/>
          </p:cNvSpPr>
          <p:nvPr>
            <p:ph type="sldNum" sz="quarter" idx="5"/>
          </p:nvPr>
        </p:nvSpPr>
        <p:spPr/>
        <p:txBody>
          <a:bodyPr/>
          <a:lstStyle/>
          <a:p>
            <a:fld id="{A9692AB7-E7A4-6549-B616-4E1976A47530}" type="slidenum">
              <a:rPr lang="fr-FR" smtClean="0"/>
              <a:t>17</a:t>
            </a:fld>
            <a:endParaRPr lang="fr-FR"/>
          </a:p>
        </p:txBody>
      </p:sp>
    </p:spTree>
    <p:extLst>
      <p:ext uri="{BB962C8B-B14F-4D97-AF65-F5344CB8AC3E}">
        <p14:creationId xmlns:p14="http://schemas.microsoft.com/office/powerpoint/2010/main" val="17924583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A31B85D8-13F0-404D-A899-BAF9FA16E993}" type="slidenum">
              <a:rPr lang="fr-FR" smtClean="0"/>
              <a:t>18</a:t>
            </a:fld>
            <a:endParaRPr lang="fr-FR"/>
          </a:p>
        </p:txBody>
      </p:sp>
    </p:spTree>
    <p:extLst>
      <p:ext uri="{BB962C8B-B14F-4D97-AF65-F5344CB8AC3E}">
        <p14:creationId xmlns:p14="http://schemas.microsoft.com/office/powerpoint/2010/main" val="20195120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dirty="0"/>
              <a:t>CC-BY</a:t>
            </a:r>
            <a:r>
              <a:rPr lang="fr-FR" sz="1200" dirty="0"/>
              <a:t> permet la réutilisation avec citation ou </a:t>
            </a:r>
            <a:r>
              <a:rPr lang="fr-FR" sz="1200" b="1" dirty="0"/>
              <a:t>CC-BY-NC</a:t>
            </a:r>
            <a:r>
              <a:rPr lang="fr-FR" sz="1200" dirty="0"/>
              <a:t> limite la réutilisation à des usages non commerciaux.</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dirty="0"/>
          </a:p>
          <a:p>
            <a:r>
              <a:rPr lang="fr-FR" dirty="0"/>
              <a:t>Qu'avez-vous trouvé facile ou difficile dans le processus ?</a:t>
            </a:r>
          </a:p>
          <a:p>
            <a:r>
              <a:rPr lang="fr-FR" dirty="0"/>
              <a:t>À quoi sert un </a:t>
            </a:r>
            <a:r>
              <a:rPr lang="fr-FR" b="1" dirty="0"/>
              <a:t>DOI</a:t>
            </a:r>
            <a:r>
              <a:rPr lang="fr-FR" dirty="0"/>
              <a:t> (Digital Object Identifier) attribué automatiquement par </a:t>
            </a:r>
            <a:r>
              <a:rPr lang="fr-FR" dirty="0" err="1"/>
              <a:t>Zenodo</a:t>
            </a:r>
            <a:r>
              <a:rPr lang="fr-FR" dirty="0"/>
              <a:t> ?</a:t>
            </a:r>
          </a:p>
          <a:p>
            <a:r>
              <a:rPr lang="fr-FR" dirty="0"/>
              <a:t>En quoi ce dépôt valorise-t-il la recherche, y compris hors articles scientifiques classiques ?</a:t>
            </a:r>
          </a:p>
          <a:p>
            <a:r>
              <a:rPr lang="fr-FR" dirty="0"/>
              <a:t>En quoi cette pratique contribue-t-elle à la </a:t>
            </a:r>
            <a:r>
              <a:rPr lang="fr-FR" b="1" dirty="0"/>
              <a:t>traçabilité</a:t>
            </a:r>
            <a:r>
              <a:rPr lang="fr-FR" dirty="0"/>
              <a:t>, à la </a:t>
            </a:r>
            <a:r>
              <a:rPr lang="fr-FR" b="1" dirty="0"/>
              <a:t>transparence</a:t>
            </a:r>
            <a:r>
              <a:rPr lang="fr-FR" dirty="0"/>
              <a:t> et à la </a:t>
            </a:r>
            <a:r>
              <a:rPr lang="fr-FR" b="1" dirty="0"/>
              <a:t>reproductibilité</a:t>
            </a:r>
            <a:r>
              <a:rPr lang="fr-FR" dirty="0"/>
              <a:t> ?</a:t>
            </a:r>
          </a:p>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692AB7-E7A4-6549-B616-4E1976A47530}"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109740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Les objectifs vont au-delà de la technique : il s’agit de devenir capable de piloter un projet complet de cartographie, depuis la collecte jusqu’à l’interprétation, et de transmettre des résultats de manière persuasive. </a:t>
            </a:r>
          </a:p>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rtl="0" fontAlgn="base">
              <a:spcBef>
                <a:spcPts val="0"/>
              </a:spcBef>
              <a:spcAft>
                <a:spcPts val="0"/>
              </a:spcAft>
              <a:buFont typeface="+mj-lt"/>
              <a:buAutoNum type="arabicPeriod"/>
            </a:pPr>
            <a:endParaRPr lang="fr-FR" sz="1800" b="0" i="0" u="sng" strike="noStrike" dirty="0">
              <a:solidFill>
                <a:srgbClr val="0000EE"/>
              </a:solidFill>
              <a:effectLst/>
              <a:latin typeface="Google Sans"/>
            </a:endParaRPr>
          </a:p>
          <a:p>
            <a:r>
              <a:rPr lang="fr-FR" sz="2800" b="1" dirty="0"/>
              <a:t>La science ouverte révolutionne également les modalités d’évaluation de la recherche.</a:t>
            </a:r>
            <a:r>
              <a:rPr lang="fr-FR" sz="2800" dirty="0"/>
              <a:t> Elle dépasse les indicateurs traditionnels pour adopter des formes d’évaluation ouvertes, favorisant l’implication des communautés scientifiques pour améliorer la qualité et l’intégrité des travaux de recherche.</a:t>
            </a:r>
          </a:p>
          <a:p>
            <a:endParaRPr lang="fr-FR" sz="2800" dirty="0"/>
          </a:p>
          <a:p>
            <a:r>
              <a:rPr lang="fr-FR" sz="2800" dirty="0"/>
              <a:t>Les </a:t>
            </a:r>
            <a:r>
              <a:rPr lang="fr-FR" sz="2800" b="1" dirty="0" err="1"/>
              <a:t>altmetrics</a:t>
            </a:r>
            <a:r>
              <a:rPr lang="fr-FR" sz="2800" dirty="0"/>
              <a:t>, offrent une vision plus large de l’impact scientifique en prenant en compte l’engagement sur les réseaux sociaux, dans les médias et les documents de politiques publiques, reflétant ainsi la pertinence sociétale des recherches.</a:t>
            </a:r>
          </a:p>
          <a:p>
            <a:endParaRPr lang="fr-FR" sz="2800" dirty="0"/>
          </a:p>
          <a:p>
            <a:r>
              <a:rPr lang="fr-FR" sz="2800" dirty="0"/>
              <a:t>Des organisations telles que </a:t>
            </a:r>
            <a:r>
              <a:rPr lang="fr-FR" sz="2800" b="1" dirty="0"/>
              <a:t>COARA</a:t>
            </a:r>
            <a:r>
              <a:rPr lang="fr-FR" sz="2800" dirty="0"/>
              <a:t> (Coalition for </a:t>
            </a:r>
            <a:r>
              <a:rPr lang="fr-FR" sz="2800" dirty="0" err="1"/>
              <a:t>Advancing</a:t>
            </a:r>
            <a:r>
              <a:rPr lang="fr-FR" sz="2800" dirty="0"/>
              <a:t> </a:t>
            </a:r>
            <a:r>
              <a:rPr lang="fr-FR" sz="2800" dirty="0" err="1"/>
              <a:t>Research</a:t>
            </a:r>
            <a:r>
              <a:rPr lang="fr-FR" sz="2800" dirty="0"/>
              <a:t> </a:t>
            </a:r>
            <a:r>
              <a:rPr lang="fr-FR" sz="2800" dirty="0" err="1"/>
              <a:t>Assessment</a:t>
            </a:r>
            <a:r>
              <a:rPr lang="fr-FR" sz="2800" dirty="0"/>
              <a:t>) et </a:t>
            </a:r>
            <a:r>
              <a:rPr lang="fr-FR" sz="2800" b="1" dirty="0"/>
              <a:t>l’UNESCO</a:t>
            </a:r>
            <a:r>
              <a:rPr lang="fr-FR" sz="2800" dirty="0"/>
              <a:t> plaident en faveur d’une réforme des systèmes d’évaluation scientifique, mettant l’accent sur la qualité, l’intégrité et la reconnaissance des contributions sous des formes diverses.</a:t>
            </a:r>
          </a:p>
          <a:p>
            <a:pPr rtl="0" fontAlgn="base">
              <a:spcBef>
                <a:spcPts val="0"/>
              </a:spcBef>
              <a:spcAft>
                <a:spcPts val="0"/>
              </a:spcAft>
              <a:buFont typeface="+mj-lt"/>
              <a:buAutoNum type="arabicPeriod"/>
            </a:pPr>
            <a:endParaRPr lang="fr-FR" sz="2800" b="0" i="0" u="none" strike="noStrike" dirty="0">
              <a:solidFill>
                <a:schemeClr val="tx1"/>
              </a:solidFill>
              <a:effectLst/>
              <a:latin typeface="+mn-lt"/>
            </a:endParaRPr>
          </a:p>
          <a:p>
            <a:pPr rtl="0" fontAlgn="base">
              <a:spcBef>
                <a:spcPts val="0"/>
              </a:spcBef>
              <a:spcAft>
                <a:spcPts val="0"/>
              </a:spcAft>
              <a:buFont typeface="+mj-lt"/>
              <a:buAutoNum type="arabicPeriod"/>
            </a:pPr>
            <a:endParaRPr lang="fr-FR" sz="2800" b="0" i="0" u="none" strike="noStrike" dirty="0">
              <a:solidFill>
                <a:schemeClr val="tx1"/>
              </a:solidFill>
              <a:effectLst/>
              <a:latin typeface="+mn-lt"/>
            </a:endParaRPr>
          </a:p>
          <a:p>
            <a:pPr rtl="0" fontAlgn="base">
              <a:spcBef>
                <a:spcPts val="0"/>
              </a:spcBef>
              <a:spcAft>
                <a:spcPts val="0"/>
              </a:spcAft>
              <a:buFont typeface="+mj-lt"/>
              <a:buAutoNum type="arabicPeriod"/>
            </a:pPr>
            <a:endParaRPr lang="fr-FR" sz="2800" b="0" i="0" u="none" strike="noStrike" dirty="0">
              <a:solidFill>
                <a:schemeClr val="tx1"/>
              </a:solidFill>
              <a:effectLst/>
              <a:latin typeface="+mn-lt"/>
            </a:endParaRPr>
          </a:p>
          <a:p>
            <a:pPr rtl="0" fontAlgn="base">
              <a:spcBef>
                <a:spcPts val="0"/>
              </a:spcBef>
              <a:spcAft>
                <a:spcPts val="0"/>
              </a:spcAft>
              <a:buFont typeface="+mj-lt"/>
              <a:buAutoNum type="arabicPeriod"/>
            </a:pPr>
            <a:endParaRPr lang="fr-FR" sz="2800" b="0" i="0" u="none" strike="noStrike" dirty="0">
              <a:solidFill>
                <a:schemeClr val="tx1"/>
              </a:solidFill>
              <a:effectLst/>
              <a:latin typeface="+mn-lt"/>
            </a:endParaRPr>
          </a:p>
          <a:p>
            <a:pPr rtl="0" fontAlgn="base">
              <a:spcBef>
                <a:spcPts val="0"/>
              </a:spcBef>
              <a:spcAft>
                <a:spcPts val="0"/>
              </a:spcAft>
              <a:buFont typeface="+mj-lt"/>
              <a:buAutoNum type="arabicPeriod"/>
            </a:pPr>
            <a:r>
              <a:rPr lang="fr-FR" sz="1200" b="0" i="0" u="none" strike="noStrike" dirty="0" err="1">
                <a:solidFill>
                  <a:srgbClr val="000000"/>
                </a:solidFill>
                <a:effectLst/>
                <a:latin typeface="Google Sans"/>
              </a:rPr>
              <a:t>Researcher</a:t>
            </a:r>
            <a:r>
              <a:rPr lang="fr-FR" sz="1200" b="0" i="0" u="none" strike="noStrike" dirty="0">
                <a:solidFill>
                  <a:srgbClr val="000000"/>
                </a:solidFill>
                <a:effectLst/>
                <a:latin typeface="Google Sans"/>
              </a:rPr>
              <a:t> data </a:t>
            </a:r>
            <a:r>
              <a:rPr lang="fr-FR" sz="1200" b="0" i="0" u="none" strike="noStrike" dirty="0" err="1">
                <a:solidFill>
                  <a:srgbClr val="000000"/>
                </a:solidFill>
                <a:effectLst/>
                <a:latin typeface="Google Sans"/>
              </a:rPr>
              <a:t>access</a:t>
            </a:r>
            <a:r>
              <a:rPr lang="fr-FR" sz="1200" b="0" i="0" u="none" strike="noStrike" dirty="0">
                <a:solidFill>
                  <a:srgbClr val="000000"/>
                </a:solidFill>
                <a:effectLst/>
                <a:latin typeface="Google Sans"/>
              </a:rPr>
              <a:t> program  </a:t>
            </a:r>
            <a:r>
              <a:rPr lang="fr-FR" sz="1200" b="0" i="0" u="sng" strike="noStrike" dirty="0">
                <a:solidFill>
                  <a:srgbClr val="0000EE"/>
                </a:solidFill>
                <a:effectLst/>
                <a:latin typeface="Google Sans"/>
                <a:hlinkClick r:id="rId3"/>
              </a:rPr>
              <a:t>https://www.altmetric.com/our-audience/researchers/research-access/</a:t>
            </a:r>
            <a:endParaRPr lang="fr-FR" sz="1200" b="0" i="0" u="sng" strike="noStrike" dirty="0">
              <a:solidFill>
                <a:srgbClr val="0000EE"/>
              </a:solidFill>
              <a:effectLst/>
              <a:latin typeface="Google Sans"/>
            </a:endParaRPr>
          </a:p>
          <a:p>
            <a:endParaRPr lang="fr-FR" dirty="0"/>
          </a:p>
        </p:txBody>
      </p:sp>
      <p:sp>
        <p:nvSpPr>
          <p:cNvPr id="4" name="Espace réservé du numéro de diapositive 3"/>
          <p:cNvSpPr>
            <a:spLocks noGrp="1"/>
          </p:cNvSpPr>
          <p:nvPr>
            <p:ph type="sldNum" sz="quarter" idx="5"/>
          </p:nvPr>
        </p:nvSpPr>
        <p:spPr/>
        <p:txBody>
          <a:bodyPr/>
          <a:lstStyle/>
          <a:p>
            <a:fld id="{A9692AB7-E7A4-6549-B616-4E1976A47530}" type="slidenum">
              <a:rPr lang="fr-FR" smtClean="0"/>
              <a:t>20</a:t>
            </a:fld>
            <a:endParaRPr lang="fr-FR"/>
          </a:p>
        </p:txBody>
      </p:sp>
    </p:spTree>
    <p:extLst>
      <p:ext uri="{BB962C8B-B14F-4D97-AF65-F5344CB8AC3E}">
        <p14:creationId xmlns:p14="http://schemas.microsoft.com/office/powerpoint/2010/main" val="13088394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buFont typeface="Arial" panose="020B0604020202020204" pitchFamily="34" charset="0"/>
              <a:buChar char="•"/>
            </a:pPr>
            <a:endParaRPr lang="fr-FR" b="1" dirty="0"/>
          </a:p>
          <a:p>
            <a:pPr>
              <a:buFont typeface="Arial" panose="020B0604020202020204" pitchFamily="34" charset="0"/>
              <a:buChar char="•"/>
            </a:pPr>
            <a:r>
              <a:rPr lang="fr-FR" b="1" dirty="0" err="1"/>
              <a:t>Altmetric.com</a:t>
            </a:r>
            <a:r>
              <a:rPr lang="fr-FR" dirty="0"/>
              <a:t>: A </a:t>
            </a:r>
            <a:r>
              <a:rPr lang="fr-FR" dirty="0" err="1"/>
              <a:t>leading</a:t>
            </a:r>
            <a:r>
              <a:rPr lang="fr-FR" dirty="0"/>
              <a:t> </a:t>
            </a:r>
            <a:r>
              <a:rPr lang="fr-FR" dirty="0" err="1"/>
              <a:t>altmetrics</a:t>
            </a:r>
            <a:r>
              <a:rPr lang="fr-FR" dirty="0"/>
              <a:t> provider </a:t>
            </a:r>
            <a:r>
              <a:rPr lang="fr-FR" dirty="0" err="1"/>
              <a:t>that</a:t>
            </a:r>
            <a:r>
              <a:rPr lang="fr-FR" dirty="0"/>
              <a:t> </a:t>
            </a:r>
            <a:r>
              <a:rPr lang="fr-FR" dirty="0" err="1"/>
              <a:t>tracks</a:t>
            </a:r>
            <a:r>
              <a:rPr lang="fr-FR" dirty="0"/>
              <a:t> online attention to </a:t>
            </a:r>
            <a:r>
              <a:rPr lang="fr-FR" dirty="0" err="1"/>
              <a:t>published</a:t>
            </a:r>
            <a:r>
              <a:rPr lang="fr-FR" dirty="0"/>
              <a:t> </a:t>
            </a:r>
            <a:r>
              <a:rPr lang="fr-FR" dirty="0" err="1"/>
              <a:t>research</a:t>
            </a:r>
            <a:r>
              <a:rPr lang="fr-FR" dirty="0"/>
              <a:t> </a:t>
            </a:r>
            <a:r>
              <a:rPr lang="fr-FR" dirty="0" err="1"/>
              <a:t>across</a:t>
            </a:r>
            <a:r>
              <a:rPr lang="fr-FR" dirty="0"/>
              <a:t> </a:t>
            </a:r>
            <a:r>
              <a:rPr lang="fr-FR" dirty="0" err="1"/>
              <a:t>various</a:t>
            </a:r>
            <a:r>
              <a:rPr lang="fr-FR" dirty="0"/>
              <a:t> sources. </a:t>
            </a:r>
            <a:r>
              <a:rPr lang="fr-FR" dirty="0" err="1"/>
              <a:t>They</a:t>
            </a:r>
            <a:r>
              <a:rPr lang="fr-FR" dirty="0"/>
              <a:t> </a:t>
            </a:r>
            <a:r>
              <a:rPr lang="fr-FR" dirty="0" err="1"/>
              <a:t>offer</a:t>
            </a:r>
            <a:r>
              <a:rPr lang="fr-FR" dirty="0"/>
              <a:t> </a:t>
            </a:r>
            <a:r>
              <a:rPr lang="fr-FR" dirty="0" err="1"/>
              <a:t>tools</a:t>
            </a:r>
            <a:r>
              <a:rPr lang="fr-FR" dirty="0"/>
              <a:t> </a:t>
            </a:r>
            <a:r>
              <a:rPr lang="fr-FR" dirty="0" err="1"/>
              <a:t>like</a:t>
            </a:r>
            <a:r>
              <a:rPr lang="fr-FR" dirty="0"/>
              <a:t> the </a:t>
            </a:r>
            <a:r>
              <a:rPr lang="fr-FR" dirty="0" err="1"/>
              <a:t>Altmetric</a:t>
            </a:r>
            <a:r>
              <a:rPr lang="fr-FR" dirty="0"/>
              <a:t> </a:t>
            </a:r>
            <a:r>
              <a:rPr lang="fr-FR" dirty="0" err="1"/>
              <a:t>Bookmarklet</a:t>
            </a:r>
            <a:r>
              <a:rPr lang="fr-FR" dirty="0"/>
              <a:t> for </a:t>
            </a:r>
            <a:r>
              <a:rPr lang="fr-FR" dirty="0" err="1"/>
              <a:t>researchers</a:t>
            </a:r>
            <a:r>
              <a:rPr lang="fr-FR" dirty="0"/>
              <a:t> and the </a:t>
            </a:r>
            <a:r>
              <a:rPr lang="fr-FR" dirty="0" err="1"/>
              <a:t>Altmetric</a:t>
            </a:r>
            <a:r>
              <a:rPr lang="fr-FR" dirty="0"/>
              <a:t> Explorer for more in-</a:t>
            </a:r>
            <a:r>
              <a:rPr lang="fr-FR" dirty="0" err="1"/>
              <a:t>depth</a:t>
            </a:r>
            <a:r>
              <a:rPr lang="fr-FR" dirty="0"/>
              <a:t> </a:t>
            </a:r>
            <a:r>
              <a:rPr lang="fr-FR" dirty="0" err="1"/>
              <a:t>analysis</a:t>
            </a:r>
            <a:r>
              <a:rPr lang="fr-FR" dirty="0"/>
              <a:t>. </a:t>
            </a:r>
          </a:p>
          <a:p>
            <a:pPr marL="742950" lvl="1" indent="-285750">
              <a:buFont typeface="Arial" panose="020B0604020202020204" pitchFamily="34" charset="0"/>
              <a:buChar char="•"/>
            </a:pPr>
            <a:r>
              <a:rPr lang="fr-FR" dirty="0">
                <a:hlinkClick r:id="rId3"/>
              </a:rPr>
              <a:t>Altmetric: Reveal online attention to research</a:t>
            </a:r>
            <a:endParaRPr lang="fr-FR" dirty="0"/>
          </a:p>
          <a:p>
            <a:pPr>
              <a:buFont typeface="Arial" panose="020B0604020202020204" pitchFamily="34" charset="0"/>
              <a:buChar char="•"/>
            </a:pPr>
            <a:r>
              <a:rPr lang="fr-FR" b="1" dirty="0" err="1"/>
              <a:t>Impactstory</a:t>
            </a:r>
            <a:r>
              <a:rPr lang="fr-FR" dirty="0"/>
              <a:t>: A free </a:t>
            </a:r>
            <a:r>
              <a:rPr lang="fr-FR" dirty="0" err="1"/>
              <a:t>tool</a:t>
            </a:r>
            <a:r>
              <a:rPr lang="fr-FR" dirty="0"/>
              <a:t> </a:t>
            </a:r>
            <a:r>
              <a:rPr lang="fr-FR" dirty="0" err="1"/>
              <a:t>that</a:t>
            </a:r>
            <a:r>
              <a:rPr lang="fr-FR" dirty="0"/>
              <a:t> </a:t>
            </a:r>
            <a:r>
              <a:rPr lang="fr-FR" dirty="0" err="1"/>
              <a:t>allows</a:t>
            </a:r>
            <a:r>
              <a:rPr lang="fr-FR" dirty="0"/>
              <a:t> </a:t>
            </a:r>
            <a:r>
              <a:rPr lang="fr-FR" dirty="0" err="1"/>
              <a:t>researchers</a:t>
            </a:r>
            <a:r>
              <a:rPr lang="fr-FR" dirty="0"/>
              <a:t> to </a:t>
            </a:r>
            <a:r>
              <a:rPr lang="fr-FR" dirty="0" err="1"/>
              <a:t>build</a:t>
            </a:r>
            <a:r>
              <a:rPr lang="fr-FR" dirty="0"/>
              <a:t> </a:t>
            </a:r>
            <a:r>
              <a:rPr lang="fr-FR" dirty="0" err="1"/>
              <a:t>their</a:t>
            </a:r>
            <a:r>
              <a:rPr lang="fr-FR" dirty="0"/>
              <a:t> </a:t>
            </a:r>
            <a:r>
              <a:rPr lang="fr-FR" dirty="0" err="1"/>
              <a:t>own</a:t>
            </a:r>
            <a:r>
              <a:rPr lang="fr-FR" dirty="0"/>
              <a:t> profiles and </a:t>
            </a:r>
            <a:r>
              <a:rPr lang="fr-FR" dirty="0" err="1"/>
              <a:t>track</a:t>
            </a:r>
            <a:r>
              <a:rPr lang="fr-FR" dirty="0"/>
              <a:t> the impact of </a:t>
            </a:r>
            <a:r>
              <a:rPr lang="fr-FR" dirty="0" err="1"/>
              <a:t>their</a:t>
            </a:r>
            <a:r>
              <a:rPr lang="fr-FR" dirty="0"/>
              <a:t> </a:t>
            </a:r>
            <a:r>
              <a:rPr lang="fr-FR" dirty="0" err="1"/>
              <a:t>research</a:t>
            </a:r>
            <a:r>
              <a:rPr lang="fr-FR" dirty="0"/>
              <a:t> outputs, </a:t>
            </a:r>
            <a:r>
              <a:rPr lang="fr-FR" dirty="0" err="1"/>
              <a:t>including</a:t>
            </a:r>
            <a:r>
              <a:rPr lang="fr-FR" dirty="0"/>
              <a:t> </a:t>
            </a:r>
            <a:r>
              <a:rPr lang="fr-FR" dirty="0" err="1"/>
              <a:t>traditional</a:t>
            </a:r>
            <a:r>
              <a:rPr lang="fr-FR" dirty="0"/>
              <a:t> citations and </a:t>
            </a:r>
            <a:r>
              <a:rPr lang="fr-FR" dirty="0" err="1"/>
              <a:t>altmetrics</a:t>
            </a:r>
            <a:r>
              <a:rPr lang="fr-FR" dirty="0"/>
              <a:t>. </a:t>
            </a:r>
          </a:p>
          <a:p>
            <a:pPr marL="742950" lvl="1" indent="-285750">
              <a:buFont typeface="Arial" panose="020B0604020202020204" pitchFamily="34" charset="0"/>
              <a:buChar char="•"/>
            </a:pPr>
            <a:r>
              <a:rPr lang="fr-FR" dirty="0">
                <a:hlinkClick r:id="rId4"/>
              </a:rPr>
              <a:t>Tools - Altmetrics - Guides at University of Pittsburgh (Impactstory)</a:t>
            </a:r>
            <a:endParaRPr lang="fr-FR" dirty="0"/>
          </a:p>
          <a:p>
            <a:pPr>
              <a:buFont typeface="Arial" panose="020B0604020202020204" pitchFamily="34" charset="0"/>
              <a:buChar char="•"/>
            </a:pPr>
            <a:r>
              <a:rPr lang="fr-FR" b="1" dirty="0" err="1"/>
              <a:t>PlumX</a:t>
            </a:r>
            <a:r>
              <a:rPr lang="fr-FR" b="1" dirty="0"/>
              <a:t> </a:t>
            </a:r>
            <a:r>
              <a:rPr lang="fr-FR" b="1" dirty="0" err="1"/>
              <a:t>Metrics</a:t>
            </a:r>
            <a:r>
              <a:rPr lang="fr-FR" dirty="0"/>
              <a:t>: </a:t>
            </a:r>
            <a:r>
              <a:rPr lang="fr-FR" dirty="0" err="1"/>
              <a:t>Offers</a:t>
            </a:r>
            <a:r>
              <a:rPr lang="fr-FR" dirty="0"/>
              <a:t> a </a:t>
            </a:r>
            <a:r>
              <a:rPr lang="fr-FR" dirty="0" err="1"/>
              <a:t>comprehensive</a:t>
            </a:r>
            <a:r>
              <a:rPr lang="fr-FR" dirty="0"/>
              <a:t> set of </a:t>
            </a:r>
            <a:r>
              <a:rPr lang="fr-FR" dirty="0" err="1"/>
              <a:t>metrics</a:t>
            </a:r>
            <a:r>
              <a:rPr lang="fr-FR" dirty="0"/>
              <a:t> </a:t>
            </a:r>
            <a:r>
              <a:rPr lang="fr-FR" dirty="0" err="1"/>
              <a:t>across</a:t>
            </a:r>
            <a:r>
              <a:rPr lang="fr-FR" dirty="0"/>
              <a:t> five </a:t>
            </a:r>
            <a:r>
              <a:rPr lang="fr-FR" dirty="0" err="1"/>
              <a:t>categories</a:t>
            </a:r>
            <a:r>
              <a:rPr lang="fr-FR" dirty="0"/>
              <a:t>: usage, captures, mentions, social media, and citations. This </a:t>
            </a:r>
            <a:r>
              <a:rPr lang="fr-FR" dirty="0" err="1"/>
              <a:t>is</a:t>
            </a:r>
            <a:r>
              <a:rPr lang="fr-FR" dirty="0"/>
              <a:t> </a:t>
            </a:r>
            <a:r>
              <a:rPr lang="fr-FR" dirty="0" err="1"/>
              <a:t>often</a:t>
            </a:r>
            <a:r>
              <a:rPr lang="fr-FR" dirty="0"/>
              <a:t> </a:t>
            </a:r>
            <a:r>
              <a:rPr lang="fr-FR" dirty="0" err="1"/>
              <a:t>integrated</a:t>
            </a:r>
            <a:r>
              <a:rPr lang="fr-FR" dirty="0"/>
              <a:t> </a:t>
            </a:r>
            <a:r>
              <a:rPr lang="fr-FR" dirty="0" err="1"/>
              <a:t>into</a:t>
            </a:r>
            <a:r>
              <a:rPr lang="fr-FR" dirty="0"/>
              <a:t> </a:t>
            </a:r>
            <a:r>
              <a:rPr lang="fr-FR" dirty="0" err="1"/>
              <a:t>databases</a:t>
            </a:r>
            <a:r>
              <a:rPr lang="fr-FR" dirty="0"/>
              <a:t> </a:t>
            </a:r>
            <a:r>
              <a:rPr lang="fr-FR" dirty="0" err="1"/>
              <a:t>like</a:t>
            </a:r>
            <a:r>
              <a:rPr lang="fr-FR" dirty="0"/>
              <a:t> </a:t>
            </a:r>
            <a:r>
              <a:rPr lang="fr-FR" dirty="0" err="1"/>
              <a:t>Scopus</a:t>
            </a:r>
            <a:r>
              <a:rPr lang="fr-FR" dirty="0"/>
              <a:t>. </a:t>
            </a:r>
          </a:p>
          <a:p>
            <a:pPr marL="742950" lvl="1" indent="-285750">
              <a:buFont typeface="Arial" panose="020B0604020202020204" pitchFamily="34" charset="0"/>
              <a:buChar char="•"/>
            </a:pPr>
            <a:r>
              <a:rPr lang="fr-FR" dirty="0">
                <a:hlinkClick r:id="rId5"/>
              </a:rPr>
              <a:t>Finding Altmetric Data - Research guides - University of Waterloo (PlumX)</a:t>
            </a:r>
            <a:endParaRPr lang="fr-FR" dirty="0"/>
          </a:p>
          <a:p>
            <a:endParaRPr lang="fr-FR" dirty="0"/>
          </a:p>
        </p:txBody>
      </p:sp>
      <p:sp>
        <p:nvSpPr>
          <p:cNvPr id="4" name="Espace réservé du numéro de diapositive 3"/>
          <p:cNvSpPr>
            <a:spLocks noGrp="1"/>
          </p:cNvSpPr>
          <p:nvPr>
            <p:ph type="sldNum" sz="quarter" idx="5"/>
          </p:nvPr>
        </p:nvSpPr>
        <p:spPr/>
        <p:txBody>
          <a:bodyPr/>
          <a:lstStyle/>
          <a:p>
            <a:fld id="{A9692AB7-E7A4-6549-B616-4E1976A47530}" type="slidenum">
              <a:rPr lang="fr-FR" smtClean="0"/>
              <a:t>21</a:t>
            </a:fld>
            <a:endParaRPr lang="fr-FR"/>
          </a:p>
        </p:txBody>
      </p:sp>
    </p:spTree>
    <p:extLst>
      <p:ext uri="{BB962C8B-B14F-4D97-AF65-F5344CB8AC3E}">
        <p14:creationId xmlns:p14="http://schemas.microsoft.com/office/powerpoint/2010/main" val="41136511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[Sources]
- Wilkinson et al. (2016), The FAIR Guiding Principles for scientific data management and stewardship
- GO FAIR, FAIR Principles</a:t>
            </a:r>
          </a:p>
        </p:txBody>
      </p:sp>
      <p:sp>
        <p:nvSpPr>
          <p:cNvPr id="4" name="Slide Number Placeholder 3"/>
          <p:cNvSpPr>
            <a:spLocks noGrp="1"/>
          </p:cNvSpPr>
          <p:nvPr>
            <p:ph type="sldNum" sz="quarter" idx="10"/>
          </p:nvPr>
        </p:nvSpPr>
        <p:spPr/>
        <p:txBody>
          <a:bodyPr/>
          <a:lstStyle/>
          <a:p>
            <a:fld id="{F7021451-1387-4CA6-816F-3879F97B5CBC}" type="slidenum">
              <a:rPr lang="en-US"/>
              <a:t>22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[Sources]
- OpenAlex website and technical documentation
- OA Datenpraxis notebook: Open Access Monitoring with OpenAlex</a:t>
            </a:r>
          </a:p>
        </p:txBody>
      </p:sp>
      <p:sp>
        <p:nvSpPr>
          <p:cNvPr id="4" name="Slide Number Placeholder 3"/>
          <p:cNvSpPr>
            <a:spLocks noGrp="1"/>
          </p:cNvSpPr>
          <p:nvPr>
            <p:ph type="sldNum" sz="quarter" idx="10"/>
          </p:nvPr>
        </p:nvSpPr>
        <p:spPr/>
        <p:txBody>
          <a:bodyPr/>
          <a:lstStyle/>
          <a:p>
            <a:fld id="{F7021451-1387-4CA6-816F-3879F97B5CBC}" type="slidenum">
              <a:rPr lang="en-US"/>
              <a:t>23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[Sources]
- OpenAlex website and technical documentation
- OA Datenpraxis notebook: Open Access Monitoring with OpenAlex</a:t>
            </a:r>
          </a:p>
        </p:txBody>
      </p:sp>
      <p:sp>
        <p:nvSpPr>
          <p:cNvPr id="4" name="Slide Number Placeholder 3"/>
          <p:cNvSpPr>
            <a:spLocks noGrp="1"/>
          </p:cNvSpPr>
          <p:nvPr>
            <p:ph type="sldNum" sz="quarter" idx="10"/>
          </p:nvPr>
        </p:nvSpPr>
        <p:spPr/>
        <p:txBody>
          <a:bodyPr/>
          <a:lstStyle/>
          <a:p>
            <a:fld id="{F7021451-1387-4CA6-816F-3879F97B5CBC}" type="slidenum">
              <a:rPr lang="en-US"/>
              <a:t>24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[Sources]
- Support utilisateur: Cartographier les données ebad.pptx
- Support utilisateur: Bibliométrie Ebad.pptx</a:t>
            </a:r>
          </a:p>
        </p:txBody>
      </p:sp>
      <p:sp>
        <p:nvSpPr>
          <p:cNvPr id="4" name="Slide Number Placeholder 3"/>
          <p:cNvSpPr>
            <a:spLocks noGrp="1"/>
          </p:cNvSpPr>
          <p:nvPr>
            <p:ph type="sldNum" sz="quarter" idx="10"/>
          </p:nvPr>
        </p:nvSpPr>
        <p:spPr/>
        <p:txBody>
          <a:bodyPr/>
          <a:lstStyle/>
          <a:p>
            <a:fld id="{F7021451-1387-4CA6-816F-3879F97B5CBC}" type="slidenum">
              <a:rPr lang="en-US"/>
              <a:t>25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fr-FR" altLang="fr-FR" i="1" dirty="0">
                <a:solidFill>
                  <a:srgbClr val="7030A0"/>
                </a:solidFill>
                <a:latin typeface="Times New Roman" panose="02020603050405020304" pitchFamily="18" charset="0"/>
                <a:cs typeface="Times New Roman" panose="02020603050405020304" pitchFamily="18" charset="0"/>
              </a:rPr>
              <a:t>Alors que la Bibliométrie aurait pour objet d’étudier les livres ou les revues scientifiques et pour objectif de comprendre les activités de communication de l’information, </a:t>
            </a:r>
          </a:p>
          <a:p>
            <a:pPr marL="0" indent="0" algn="just">
              <a:buNone/>
              <a:defRPr/>
            </a:pPr>
            <a:endParaRPr lang="fr-FR" sz="1200" dirty="0">
              <a:latin typeface="Times New Roman" pitchFamily="18" charset="0"/>
              <a:cs typeface="Times New Roman" pitchFamily="18" charset="0"/>
            </a:endParaRPr>
          </a:p>
          <a:p>
            <a:pPr marL="0" indent="0" algn="just">
              <a:buNone/>
              <a:defRPr/>
            </a:pPr>
            <a:endParaRPr lang="fr-FR" sz="1200" dirty="0">
              <a:latin typeface="Times New Roman" pitchFamily="18" charset="0"/>
              <a:cs typeface="Times New Roman" pitchFamily="18" charset="0"/>
            </a:endParaRPr>
          </a:p>
          <a:p>
            <a:pPr marL="0" indent="0" algn="just">
              <a:buNone/>
              <a:defRPr/>
            </a:pPr>
            <a:r>
              <a:rPr lang="fr-FR" sz="1200" dirty="0">
                <a:latin typeface="Times New Roman" pitchFamily="18" charset="0"/>
                <a:cs typeface="Times New Roman" pitchFamily="18" charset="0"/>
              </a:rPr>
              <a:t>PRITCHARD 1969: «</a:t>
            </a:r>
            <a:r>
              <a:rPr lang="fr-FR" sz="1200" i="1" dirty="0">
                <a:solidFill>
                  <a:srgbClr val="7030A0"/>
                </a:solidFill>
                <a:latin typeface="Times New Roman" pitchFamily="18" charset="0"/>
                <a:cs typeface="Times New Roman" pitchFamily="18" charset="0"/>
              </a:rPr>
              <a:t>l’application des méthode mathématique et statistiques aux livres, article et autres moyens de communication</a:t>
            </a:r>
            <a:r>
              <a:rPr lang="fr-FR" sz="1200" dirty="0">
                <a:latin typeface="Times New Roman" pitchFamily="18" charset="0"/>
                <a:cs typeface="Times New Roman" pitchFamily="18" charset="0"/>
              </a:rPr>
              <a:t> »</a:t>
            </a:r>
          </a:p>
          <a:p>
            <a:endParaRPr lang="fr-FR" dirty="0"/>
          </a:p>
          <a:p>
            <a:r>
              <a:rPr lang="fr-FR" dirty="0"/>
              <a:t>D‘autres appellations sont </a:t>
            </a:r>
            <a:r>
              <a:rPr lang="fr-FR" dirty="0" err="1"/>
              <a:t>utilisées</a:t>
            </a:r>
            <a:r>
              <a:rPr lang="fr-FR" dirty="0"/>
              <a:t> dans la </a:t>
            </a:r>
            <a:r>
              <a:rPr lang="fr-FR" dirty="0" err="1"/>
              <a:t>littérature</a:t>
            </a:r>
            <a:r>
              <a:rPr lang="fr-FR" dirty="0"/>
              <a:t> pour </a:t>
            </a:r>
            <a:r>
              <a:rPr lang="fr-FR" dirty="0" err="1"/>
              <a:t>désigner</a:t>
            </a:r>
            <a:r>
              <a:rPr lang="fr-FR" dirty="0"/>
              <a:t> cette science. </a:t>
            </a:r>
          </a:p>
          <a:p>
            <a:endParaRPr lang="fr-FR" dirty="0"/>
          </a:p>
          <a:p>
            <a:r>
              <a:rPr lang="fr-FR" dirty="0"/>
              <a:t>Ils ont ainsi appliqué des techniques statistiques pour maîtriser les écrits scientifiques, ce qui </a:t>
            </a:r>
            <a:r>
              <a:rPr lang="fr-FR" dirty="0" err="1"/>
              <a:t>nǯest</a:t>
            </a:r>
            <a:r>
              <a:rPr lang="fr-FR" dirty="0"/>
              <a:t> pas possible avec de simples lectures de ces derniers</a:t>
            </a:r>
          </a:p>
          <a:p>
            <a:endParaRPr lang="fr-FR" dirty="0"/>
          </a:p>
          <a:p>
            <a:endParaRPr lang="fr-FR" dirty="0"/>
          </a:p>
        </p:txBody>
      </p:sp>
      <p:sp>
        <p:nvSpPr>
          <p:cNvPr id="4" name="Espace réservé du numéro de diapositive 3"/>
          <p:cNvSpPr>
            <a:spLocks noGrp="1"/>
          </p:cNvSpPr>
          <p:nvPr>
            <p:ph type="sldNum" sz="quarter" idx="5"/>
          </p:nvPr>
        </p:nvSpPr>
        <p:spPr/>
        <p:txBody>
          <a:bodyPr/>
          <a:lstStyle/>
          <a:p>
            <a:fld id="{DC7C8315-AC75-2247-B3DD-768F63F50A6D}" type="slidenum">
              <a:rPr lang="fr-FR" smtClean="0"/>
              <a:t>26</a:t>
            </a:fld>
            <a:endParaRPr lang="fr-FR"/>
          </a:p>
        </p:txBody>
      </p:sp>
    </p:spTree>
    <p:extLst>
      <p:ext uri="{BB962C8B-B14F-4D97-AF65-F5344CB8AC3E}">
        <p14:creationId xmlns:p14="http://schemas.microsoft.com/office/powerpoint/2010/main" val="30159167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dirty="0"/>
              <a:t>l’Université </a:t>
            </a:r>
            <a:r>
              <a:rPr lang="fr-FR" sz="1200" dirty="0" err="1"/>
              <a:t>Jiao</a:t>
            </a:r>
            <a:r>
              <a:rPr lang="fr-FR" sz="1200" dirty="0"/>
              <a:t> Tong de Shanghai depuis 2003 (</a:t>
            </a:r>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5507FC-A7BC-0B4E-97BA-14835E5C8CD2}"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466553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5507FC-A7BC-0B4E-97BA-14835E5C8CD2}"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3121196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kern="1200" dirty="0">
                <a:solidFill>
                  <a:schemeClr val="tx1"/>
                </a:solidFill>
                <a:effectLst/>
                <a:latin typeface="+mn-lt"/>
                <a:ea typeface="+mn-ea"/>
                <a:cs typeface="+mn-cs"/>
              </a:rPr>
              <a:t> </a:t>
            </a:r>
          </a:p>
          <a:p>
            <a:r>
              <a:rPr lang="fr-FR" sz="1200" kern="1200" dirty="0">
                <a:solidFill>
                  <a:schemeClr val="tx1"/>
                </a:solidFill>
                <a:effectLst/>
                <a:latin typeface="+mn-lt"/>
                <a:ea typeface="+mn-ea"/>
                <a:cs typeface="+mn-cs"/>
              </a:rPr>
              <a:t>D’autres bases de données bibliographiques sont élaborées comme outil d’analyse quantitative des activités de recherche mais les bases de données « </a:t>
            </a:r>
            <a:r>
              <a:rPr lang="fr-FR" sz="1200" kern="1200" dirty="0" err="1">
                <a:solidFill>
                  <a:schemeClr val="tx1"/>
                </a:solidFill>
                <a:effectLst/>
                <a:latin typeface="+mn-lt"/>
                <a:ea typeface="+mn-ea"/>
                <a:cs typeface="+mn-cs"/>
              </a:rPr>
              <a:t>Scopus</a:t>
            </a:r>
            <a:r>
              <a:rPr lang="fr-FR" sz="1200" kern="1200" dirty="0">
                <a:solidFill>
                  <a:schemeClr val="tx1"/>
                </a:solidFill>
                <a:effectLst/>
                <a:latin typeface="+mn-lt"/>
                <a:ea typeface="+mn-ea"/>
                <a:cs typeface="+mn-cs"/>
              </a:rPr>
              <a:t> » et « </a:t>
            </a:r>
            <a:r>
              <a:rPr lang="fr-FR" sz="1200" kern="1200" dirty="0" err="1">
                <a:solidFill>
                  <a:schemeClr val="tx1"/>
                </a:solidFill>
                <a:effectLst/>
                <a:latin typeface="+mn-lt"/>
                <a:ea typeface="+mn-ea"/>
                <a:cs typeface="+mn-cs"/>
              </a:rPr>
              <a:t>WoS</a:t>
            </a:r>
            <a:r>
              <a:rPr lang="fr-FR" sz="1200" kern="1200" dirty="0">
                <a:solidFill>
                  <a:schemeClr val="tx1"/>
                </a:solidFill>
                <a:effectLst/>
                <a:latin typeface="+mn-lt"/>
                <a:ea typeface="+mn-ea"/>
                <a:cs typeface="+mn-cs"/>
              </a:rPr>
              <a:t> » restent sans conteste l’outil le plus utilisé par les universités pour mesurer l’impact de leur production. Cela est dû à la large couverture de ces outils scientométriques : ils indexent plus de 16 000 revues dans le domaine des sciences exactes et des sciences sociales.</a:t>
            </a:r>
          </a:p>
          <a:p>
            <a:r>
              <a:rPr lang="fr-FR" sz="1200" b="1"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Garfield, E. (1979). Is citation analysis a legitimate evaluation tool?. </a:t>
            </a:r>
            <a:r>
              <a:rPr lang="fr-FR" sz="1200" kern="1200" dirty="0" err="1">
                <a:solidFill>
                  <a:schemeClr val="tx1"/>
                </a:solidFill>
                <a:effectLst/>
                <a:latin typeface="+mn-lt"/>
                <a:ea typeface="+mn-ea"/>
                <a:cs typeface="+mn-cs"/>
              </a:rPr>
              <a:t>Scientometrics</a:t>
            </a:r>
            <a:r>
              <a:rPr lang="fr-FR" sz="1200" kern="1200" dirty="0">
                <a:solidFill>
                  <a:schemeClr val="tx1"/>
                </a:solidFill>
                <a:effectLst/>
                <a:latin typeface="+mn-lt"/>
                <a:ea typeface="+mn-ea"/>
                <a:cs typeface="+mn-cs"/>
              </a:rPr>
              <a:t>, 1(4), 359-375.</a:t>
            </a:r>
          </a:p>
          <a:p>
            <a:r>
              <a:rPr lang="fr-FR" sz="1200" kern="1200" dirty="0">
                <a:solidFill>
                  <a:schemeClr val="tx1"/>
                </a:solidFill>
                <a:effectLst/>
                <a:latin typeface="+mn-lt"/>
                <a:ea typeface="+mn-ea"/>
                <a:cs typeface="+mn-cs"/>
              </a:rPr>
              <a:t> </a:t>
            </a:r>
          </a:p>
          <a:p>
            <a:r>
              <a:rPr lang="fr-FR" sz="1200" kern="1200" dirty="0">
                <a:solidFill>
                  <a:schemeClr val="tx1"/>
                </a:solidFill>
                <a:effectLst/>
                <a:latin typeface="+mn-lt"/>
                <a:ea typeface="+mn-ea"/>
                <a:cs typeface="+mn-cs"/>
              </a:rPr>
              <a:t>Lefebvre, M. (2008). L'évaluation des savoirs scientifiques: modalités et enjeux. in </a:t>
            </a:r>
            <a:r>
              <a:rPr lang="fr-FR" sz="1200" kern="1200" dirty="0" err="1">
                <a:solidFill>
                  <a:schemeClr val="tx1"/>
                </a:solidFill>
                <a:effectLst/>
                <a:latin typeface="+mn-lt"/>
                <a:ea typeface="+mn-ea"/>
                <a:cs typeface="+mn-cs"/>
              </a:rPr>
              <a:t>Schopfel</a:t>
            </a:r>
            <a:r>
              <a:rPr lang="fr-FR" sz="1200" kern="1200" dirty="0">
                <a:solidFill>
                  <a:schemeClr val="tx1"/>
                </a:solidFill>
                <a:effectLst/>
                <a:latin typeface="+mn-lt"/>
                <a:ea typeface="+mn-ea"/>
                <a:cs typeface="+mn-cs"/>
              </a:rPr>
              <a:t>, J. (éd.) </a:t>
            </a:r>
            <a:r>
              <a:rPr lang="fr-FR" sz="1200" i="1" kern="1200" dirty="0">
                <a:solidFill>
                  <a:schemeClr val="tx1"/>
                </a:solidFill>
                <a:effectLst/>
                <a:latin typeface="+mn-lt"/>
                <a:ea typeface="+mn-ea"/>
                <a:cs typeface="+mn-cs"/>
              </a:rPr>
              <a:t>La publication scientifique. Analyses et perspectives</a:t>
            </a:r>
            <a:r>
              <a:rPr lang="fr-FR" sz="1200" kern="1200" dirty="0">
                <a:solidFill>
                  <a:schemeClr val="tx1"/>
                </a:solidFill>
                <a:effectLst/>
                <a:latin typeface="+mn-lt"/>
                <a:ea typeface="+mn-ea"/>
                <a:cs typeface="+mn-cs"/>
              </a:rPr>
              <a:t>, Paris, Hermès-Lavoisier</a:t>
            </a:r>
          </a:p>
          <a:p>
            <a:r>
              <a:rPr lang="fr-FR" sz="1200" kern="1200" dirty="0">
                <a:solidFill>
                  <a:schemeClr val="tx1"/>
                </a:solidFill>
                <a:effectLst/>
                <a:latin typeface="+mn-lt"/>
                <a:ea typeface="+mn-ea"/>
                <a:cs typeface="+mn-cs"/>
              </a:rPr>
              <a:t> </a:t>
            </a:r>
          </a:p>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5507FC-A7BC-0B4E-97BA-14835E5C8CD2}"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364132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[Sources]
- Support utilisateur: Cartographier les données ebad.pptx
- Support utilisateur: Bibliométrie Ebad.pptx
- UNESCO / FAIR / VOSviewer / OpenAlex official documentation</a:t>
            </a:r>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 </a:t>
            </a:r>
          </a:p>
          <a:p>
            <a:r>
              <a:rPr lang="fr-FR" sz="1200" kern="1200" dirty="0">
                <a:solidFill>
                  <a:schemeClr val="tx1"/>
                </a:solidFill>
                <a:effectLst/>
                <a:latin typeface="+mn-lt"/>
                <a:ea typeface="+mn-ea"/>
                <a:cs typeface="+mn-cs"/>
              </a:rPr>
              <a:t> </a:t>
            </a:r>
          </a:p>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5507FC-A7BC-0B4E-97BA-14835E5C8CD2}"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5222793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sz="1200" kern="1200" dirty="0">
                <a:solidFill>
                  <a:schemeClr val="tx1"/>
                </a:solidFill>
                <a:effectLst/>
                <a:latin typeface="+mn-lt"/>
                <a:ea typeface="+mn-ea"/>
                <a:cs typeface="+mn-cs"/>
              </a:rPr>
              <a:t> </a:t>
            </a:r>
            <a:endParaRPr lang="fr-FR"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Archambault, </a:t>
            </a:r>
            <a:r>
              <a:rPr lang="en-US" sz="1200" kern="1200" dirty="0" err="1">
                <a:solidFill>
                  <a:schemeClr val="tx1"/>
                </a:solidFill>
                <a:effectLst/>
                <a:latin typeface="+mn-lt"/>
                <a:ea typeface="+mn-ea"/>
                <a:cs typeface="+mn-cs"/>
              </a:rPr>
              <a:t>É</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Larivière</a:t>
            </a:r>
            <a:r>
              <a:rPr lang="en-US" sz="1200" kern="1200" dirty="0">
                <a:solidFill>
                  <a:schemeClr val="tx1"/>
                </a:solidFill>
                <a:effectLst/>
                <a:latin typeface="+mn-lt"/>
                <a:ea typeface="+mn-ea"/>
                <a:cs typeface="+mn-cs"/>
              </a:rPr>
              <a:t>, V. (2009). History of the journal impact factor: Contingencies and consequences. </a:t>
            </a:r>
            <a:r>
              <a:rPr lang="fr-FR" sz="1200" i="1" kern="1200" dirty="0" err="1">
                <a:solidFill>
                  <a:schemeClr val="tx1"/>
                </a:solidFill>
                <a:effectLst/>
                <a:latin typeface="+mn-lt"/>
                <a:ea typeface="+mn-ea"/>
                <a:cs typeface="+mn-cs"/>
              </a:rPr>
              <a:t>Scientometrics</a:t>
            </a:r>
            <a:r>
              <a:rPr lang="fr-FR" sz="1200" kern="1200" dirty="0">
                <a:solidFill>
                  <a:schemeClr val="tx1"/>
                </a:solidFill>
                <a:effectLst/>
                <a:latin typeface="+mn-lt"/>
                <a:ea typeface="+mn-ea"/>
                <a:cs typeface="+mn-cs"/>
              </a:rPr>
              <a:t>, </a:t>
            </a:r>
            <a:r>
              <a:rPr lang="fr-FR" sz="1200" i="1" kern="1200" dirty="0">
                <a:solidFill>
                  <a:schemeClr val="tx1"/>
                </a:solidFill>
                <a:effectLst/>
                <a:latin typeface="+mn-lt"/>
                <a:ea typeface="+mn-ea"/>
                <a:cs typeface="+mn-cs"/>
              </a:rPr>
              <a:t>79</a:t>
            </a:r>
            <a:r>
              <a:rPr lang="fr-FR" sz="1200" kern="1200" dirty="0">
                <a:solidFill>
                  <a:schemeClr val="tx1"/>
                </a:solidFill>
                <a:effectLst/>
                <a:latin typeface="+mn-lt"/>
                <a:ea typeface="+mn-ea"/>
                <a:cs typeface="+mn-cs"/>
              </a:rPr>
              <a:t>(3), 635-649.</a:t>
            </a:r>
          </a:p>
          <a:p>
            <a:r>
              <a:rPr lang="fr-FR" sz="1200" kern="1200" dirty="0">
                <a:solidFill>
                  <a:schemeClr val="tx1"/>
                </a:solidFill>
                <a:effectLst/>
                <a:latin typeface="+mn-lt"/>
                <a:ea typeface="+mn-ea"/>
                <a:cs typeface="+mn-cs"/>
              </a:rPr>
              <a:t> </a:t>
            </a:r>
          </a:p>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5507FC-A7BC-0B4E-97BA-14835E5C8CD2}"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6375811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[Sources]
- Support utilisateur: Cartographier les données ebad.pptx
- Support utilisateur: Bibliométrie Ebad.pptx</a:t>
            </a:r>
          </a:p>
        </p:txBody>
      </p:sp>
      <p:sp>
        <p:nvSpPr>
          <p:cNvPr id="4" name="Slide Number Placeholder 3"/>
          <p:cNvSpPr>
            <a:spLocks noGrp="1"/>
          </p:cNvSpPr>
          <p:nvPr>
            <p:ph type="sldNum" sz="quarter" idx="10"/>
          </p:nvPr>
        </p:nvSpPr>
        <p:spPr/>
        <p:txBody>
          <a:bodyPr/>
          <a:lstStyle/>
          <a:p>
            <a:fld id="{F7021451-1387-4CA6-816F-3879F97B5CBC}" type="slidenum">
              <a:rPr lang="en-US"/>
              <a:t>36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[Sources]
- Support utilisateur: Cartographier les données ebad.pptx
- Support utilisateur: Bibliométrie Ebad.pptx</a:t>
            </a:r>
          </a:p>
        </p:txBody>
      </p:sp>
      <p:sp>
        <p:nvSpPr>
          <p:cNvPr id="4" name="Slide Number Placeholder 3"/>
          <p:cNvSpPr>
            <a:spLocks noGrp="1"/>
          </p:cNvSpPr>
          <p:nvPr>
            <p:ph type="sldNum" sz="quarter" idx="10"/>
          </p:nvPr>
        </p:nvSpPr>
        <p:spPr/>
        <p:txBody>
          <a:bodyPr/>
          <a:lstStyle/>
          <a:p>
            <a:fld id="{F7021451-1387-4CA6-816F-3879F97B5CBC}" type="slidenum">
              <a:rPr lang="en-US"/>
              <a:t>37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[Sources]
- Support utilisateur: Cartographier les données ebad.pptx
- Support utilisateur: Bibliométrie Ebad.pptx</a:t>
            </a:r>
          </a:p>
        </p:txBody>
      </p:sp>
      <p:sp>
        <p:nvSpPr>
          <p:cNvPr id="4" name="Slide Number Placeholder 3"/>
          <p:cNvSpPr>
            <a:spLocks noGrp="1"/>
          </p:cNvSpPr>
          <p:nvPr>
            <p:ph type="sldNum" sz="quarter" idx="10"/>
          </p:nvPr>
        </p:nvSpPr>
        <p:spPr/>
        <p:txBody>
          <a:bodyPr/>
          <a:lstStyle/>
          <a:p>
            <a:fld id="{F7021451-1387-4CA6-816F-3879F97B5CBC}" type="slidenum">
              <a:rPr lang="en-US"/>
              <a:t>38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SI NOUS VOULONS RÉSOUDRE LES PLUS GRANDS DÉFIS MONDIAUX, LES CONNAISSANCES À LEUR SUJET DOIVENT ÊTRE OUVERTES.</a:t>
            </a:r>
          </a:p>
          <a:p>
            <a:endParaRPr lang="fr-FR" dirty="0"/>
          </a:p>
          <a:p>
            <a:endParaRPr lang="fr-FR" dirty="0"/>
          </a:p>
          <a:p>
            <a:r>
              <a:rPr lang="fr-FR" dirty="0"/>
              <a:t>Aujourd’hui, près de </a:t>
            </a:r>
            <a:r>
              <a:rPr lang="fr-FR" b="1" dirty="0"/>
              <a:t>60 % des connaissances scientifiques restent fermées et inaccessibles</a:t>
            </a:r>
            <a:r>
              <a:rPr lang="fr-FR" dirty="0"/>
              <a:t>. Il s’agit là d’un </a:t>
            </a:r>
            <a:r>
              <a:rPr lang="fr-FR" b="1" dirty="0"/>
              <a:t>obstacle majeur</a:t>
            </a:r>
            <a:r>
              <a:rPr lang="fr-FR" dirty="0"/>
              <a:t> si nous aspirons réellement à relever les </a:t>
            </a:r>
            <a:r>
              <a:rPr lang="fr-FR" b="1" dirty="0"/>
              <a:t>grands défis mondiaux</a:t>
            </a:r>
            <a:r>
              <a:rPr lang="fr-FR" dirty="0"/>
              <a:t>. Qu’il s’agisse de </a:t>
            </a:r>
            <a:r>
              <a:rPr lang="fr-FR" b="1" dirty="0"/>
              <a:t>santé globale</a:t>
            </a:r>
            <a:r>
              <a:rPr lang="fr-FR" dirty="0"/>
              <a:t>, de </a:t>
            </a:r>
            <a:r>
              <a:rPr lang="fr-FR" b="1" dirty="0"/>
              <a:t>changement climatique</a:t>
            </a:r>
            <a:r>
              <a:rPr lang="fr-FR" dirty="0"/>
              <a:t> ou de </a:t>
            </a:r>
            <a:r>
              <a:rPr lang="fr-FR" b="1" dirty="0"/>
              <a:t>réduction des inégalités sociales</a:t>
            </a:r>
            <a:r>
              <a:rPr lang="fr-FR" dirty="0"/>
              <a:t>, la résolution de ces enjeux dépend d’un </a:t>
            </a:r>
            <a:r>
              <a:rPr lang="fr-FR" b="1" dirty="0"/>
              <a:t>accès libre, équitable et universel à l’information</a:t>
            </a:r>
            <a:r>
              <a:rPr lang="fr-FR" dirty="0"/>
              <a:t>.</a:t>
            </a:r>
          </a:p>
          <a:p>
            <a:r>
              <a:rPr lang="fr-FR" dirty="0"/>
              <a:t>La </a:t>
            </a:r>
            <a:r>
              <a:rPr lang="fr-FR" b="1" dirty="0"/>
              <a:t>science ouverte</a:t>
            </a:r>
            <a:r>
              <a:rPr lang="fr-FR" dirty="0"/>
              <a:t> ne se limite donc pas à une question d’accès : elle est une </a:t>
            </a:r>
            <a:r>
              <a:rPr lang="fr-FR" b="1" dirty="0"/>
              <a:t>exigence de justice et d’efficacité</a:t>
            </a:r>
            <a:r>
              <a:rPr lang="fr-FR" dirty="0"/>
              <a:t>, pleinement en cohérence avec les </a:t>
            </a:r>
            <a:r>
              <a:rPr lang="fr-FR" b="1" dirty="0"/>
              <a:t>Objectifs de développement durable (ODD)</a:t>
            </a:r>
            <a:r>
              <a:rPr lang="fr-FR" dirty="0"/>
              <a:t>.</a:t>
            </a:r>
          </a:p>
        </p:txBody>
      </p:sp>
      <p:sp>
        <p:nvSpPr>
          <p:cNvPr id="4" name="Espace réservé du numéro de diapositive 3"/>
          <p:cNvSpPr>
            <a:spLocks noGrp="1"/>
          </p:cNvSpPr>
          <p:nvPr>
            <p:ph type="sldNum" sz="quarter" idx="5"/>
          </p:nvPr>
        </p:nvSpPr>
        <p:spPr/>
        <p:txBody>
          <a:bodyPr/>
          <a:lstStyle/>
          <a:p>
            <a:fld id="{A9692AB7-E7A4-6549-B616-4E1976A47530}" type="slidenum">
              <a:rPr lang="fr-FR" smtClean="0"/>
              <a:t>5</a:t>
            </a:fld>
            <a:endParaRPr lang="fr-FR"/>
          </a:p>
        </p:txBody>
      </p:sp>
    </p:spTree>
    <p:extLst>
      <p:ext uri="{BB962C8B-B14F-4D97-AF65-F5344CB8AC3E}">
        <p14:creationId xmlns:p14="http://schemas.microsoft.com/office/powerpoint/2010/main" val="18490135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buNone/>
            </a:pPr>
            <a:r>
              <a:rPr lang="fr-FR" sz="1200" dirty="0"/>
              <a:t>S’entend comme un </a:t>
            </a:r>
            <a:r>
              <a:rPr lang="fr-FR" sz="1400" b="1" dirty="0">
                <a:solidFill>
                  <a:schemeClr val="accent5"/>
                </a:solidFill>
              </a:rPr>
              <a:t>concept inclusif </a:t>
            </a:r>
            <a:r>
              <a:rPr lang="fr-FR" sz="1200" dirty="0"/>
              <a:t>qui englobe différents mouvements et pratiques visant à rendre les connaissances scientifiques: Multilingues  Librement accessibles à tous  Réutilisables par tous</a:t>
            </a:r>
            <a:endParaRPr lang="en-US" sz="1200" dirty="0"/>
          </a:p>
          <a:p>
            <a:endParaRPr lang="fr-FR" dirty="0"/>
          </a:p>
          <a:p>
            <a:r>
              <a:rPr lang="fr-FR" dirty="0"/>
              <a:t>Selon la recommandation de l’Unesco La science ouverte repose sur quatre piliers fondamentaux. Le premier est</a:t>
            </a:r>
          </a:p>
          <a:p>
            <a:pPr marL="0" indent="0" algn="just">
              <a:buNone/>
            </a:pPr>
            <a:endParaRPr lang="fr-FR" sz="1200" b="1" dirty="0"/>
          </a:p>
          <a:p>
            <a:pPr marL="0" indent="0" algn="just">
              <a:buNone/>
            </a:pPr>
            <a:r>
              <a:rPr lang="fr-FR" sz="1200" b="1" dirty="0"/>
              <a:t>Savoir Scientifique Ouvert :</a:t>
            </a:r>
            <a:r>
              <a:rPr lang="fr-FR" sz="1200" dirty="0"/>
              <a:t> Le savoir est un bien commun, accessible à tous. C’est un puissant accélérateur de l'excellence scientifique et académique. </a:t>
            </a:r>
          </a:p>
          <a:p>
            <a:pPr marL="0" indent="0" algn="just">
              <a:buNone/>
            </a:pPr>
            <a:r>
              <a:rPr lang="fr-FR" sz="1200" dirty="0"/>
              <a:t>Englobe les publications scientifiques, les données de recherche ouvertes, les ressources éducatives ouvertes, les logiciels et codes sources ouverts, et le matériel ouvert</a:t>
            </a:r>
          </a:p>
          <a:p>
            <a:pPr marL="0" indent="0" algn="just">
              <a:buNone/>
            </a:pPr>
            <a:endParaRPr lang="fr-FR" sz="1200" dirty="0"/>
          </a:p>
          <a:p>
            <a:pPr marL="0" indent="0" algn="just">
              <a:buNone/>
            </a:pPr>
            <a:r>
              <a:rPr lang="fr-FR" sz="1200" b="1" dirty="0"/>
              <a:t>Infrastructures de Science Ouverte :</a:t>
            </a:r>
            <a:r>
              <a:rPr lang="fr-FR" sz="1200" dirty="0"/>
              <a:t> Nécessaires pour soutenir la diffusion et la préservation.</a:t>
            </a:r>
          </a:p>
          <a:p>
            <a:pPr marL="0" indent="0" algn="just">
              <a:buNone/>
            </a:pPr>
            <a:endParaRPr lang="fr-FR" sz="1200" dirty="0"/>
          </a:p>
          <a:p>
            <a:pPr marL="0" marR="0" lvl="0" indent="0" algn="just" defTabSz="914400" rtl="0" eaLnBrk="1" fontAlgn="auto" latinLnBrk="0" hangingPunct="1">
              <a:lnSpc>
                <a:spcPct val="100000"/>
              </a:lnSpc>
              <a:spcBef>
                <a:spcPts val="0"/>
              </a:spcBef>
              <a:spcAft>
                <a:spcPts val="0"/>
              </a:spcAft>
              <a:buClrTx/>
              <a:buSzTx/>
              <a:buFontTx/>
              <a:buNone/>
              <a:tabLst/>
              <a:defRPr/>
            </a:pPr>
            <a:r>
              <a:rPr lang="fr-FR" sz="1200" b="1" dirty="0"/>
              <a:t>Engagement Ouvert des Acteurs Sociétaux :</a:t>
            </a:r>
            <a:r>
              <a:rPr lang="fr-FR" sz="1200" dirty="0"/>
              <a:t> Implique la science citoyenne qui bénéficie à la société dans son ensemble pour pour relever les défis sociétaux</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fr-FR" sz="1200" dirty="0"/>
          </a:p>
          <a:p>
            <a:r>
              <a:rPr lang="fr-FR" dirty="0"/>
              <a:t>Ouvre les processus de </a:t>
            </a:r>
            <a:r>
              <a:rPr lang="fr-FR" i="1" dirty="0">
                <a:solidFill>
                  <a:schemeClr val="accent4">
                    <a:lumMod val="60000"/>
                    <a:lumOff val="40000"/>
                  </a:schemeClr>
                </a:solidFill>
              </a:rPr>
              <a:t>création, d’évaluation et de communication des connaissances scientifiques </a:t>
            </a:r>
            <a:r>
              <a:rPr lang="fr-FR" dirty="0"/>
              <a:t>à des acteurs sociétaux au-delà de la communauté scientifique traditionnelle.</a:t>
            </a:r>
            <a:endParaRPr lang="en-US" dirty="0"/>
          </a:p>
          <a:p>
            <a:pPr marL="0" indent="0" algn="just">
              <a:buNone/>
            </a:pPr>
            <a:r>
              <a:rPr lang="fr-FR" sz="1200" b="1" dirty="0"/>
              <a:t>Dialogue Ouvert avec d'Autres Systèmes de Connaissance :</a:t>
            </a:r>
            <a:r>
              <a:rPr lang="fr-FR" sz="1200" dirty="0"/>
              <a:t> Favorise l'</a:t>
            </a:r>
            <a:r>
              <a:rPr lang="fr-FR" sz="1200" dirty="0" err="1"/>
              <a:t>inclusivité</a:t>
            </a:r>
            <a:r>
              <a:rPr lang="fr-FR" sz="1200" dirty="0"/>
              <a:t> et la diversité des perspectives.</a:t>
            </a:r>
            <a:endParaRPr lang="fr-FR" sz="1200" dirty="0">
              <a:effectLst/>
              <a:ea typeface="Times New Roman" panose="02020603050405020304" pitchFamily="18" charset="0"/>
              <a:cs typeface="Times New Roman" panose="02020603050405020304" pitchFamily="18" charset="0"/>
            </a:endParaRPr>
          </a:p>
          <a:p>
            <a:pPr algn="just"/>
            <a:endParaRPr lang="en-US" sz="1200" dirty="0"/>
          </a:p>
          <a:p>
            <a:pPr algn="just"/>
            <a:endParaRPr lang="en-US" sz="1200" dirty="0"/>
          </a:p>
          <a:p>
            <a:pPr algn="just"/>
            <a:endParaRPr lang="en-US" sz="1200" dirty="0"/>
          </a:p>
          <a:p>
            <a:pPr algn="just"/>
            <a:endParaRPr lang="en-US" sz="1200" dirty="0"/>
          </a:p>
          <a:p>
            <a:pPr algn="just"/>
            <a:endParaRPr lang="en-US" sz="1200" dirty="0"/>
          </a:p>
          <a:p>
            <a:pPr marL="0" indent="0" algn="just">
              <a:buNone/>
            </a:pPr>
            <a:endParaRPr lang="fr-FR" sz="1200" dirty="0"/>
          </a:p>
          <a:p>
            <a:pPr marL="0" indent="0" algn="just">
              <a:buNone/>
            </a:pPr>
            <a:endParaRPr lang="fr-FR" sz="1200" dirty="0"/>
          </a:p>
          <a:p>
            <a:pPr marL="0" indent="0" algn="just">
              <a:buNone/>
            </a:pPr>
            <a:endParaRPr lang="fr-FR" sz="1200" dirty="0"/>
          </a:p>
          <a:p>
            <a:pPr marL="0" indent="0" algn="just">
              <a:buNone/>
            </a:pPr>
            <a:endParaRPr lang="fr-FR" sz="1200" dirty="0"/>
          </a:p>
          <a:p>
            <a:r>
              <a:rPr lang="fr-FR" b="1" dirty="0"/>
              <a:t>enjeux Contemporains de la Science Ouverte : Démocratisation du Savoir, Reproductibilité et Intégrité Scientifique</a:t>
            </a:r>
          </a:p>
          <a:p>
            <a:pPr>
              <a:buFont typeface="Arial" panose="020B0604020202020204" pitchFamily="34" charset="0"/>
              <a:buChar char="•"/>
            </a:pPr>
            <a:r>
              <a:rPr lang="fr-FR" b="1" dirty="0"/>
              <a:t>Démocratisation du savoir :</a:t>
            </a:r>
            <a:r>
              <a:rPr lang="fr-FR" dirty="0"/>
              <a:t> </a:t>
            </a:r>
          </a:p>
          <a:p>
            <a:pPr marL="742950" lvl="1" indent="-285750">
              <a:buFont typeface="Arial" panose="020B0604020202020204" pitchFamily="34" charset="0"/>
              <a:buChar char="•"/>
            </a:pPr>
            <a:r>
              <a:rPr lang="fr-FR" dirty="0"/>
              <a:t>Accès équitable aux connaissances pour les chercheurs du Sud global et le grand public.</a:t>
            </a:r>
          </a:p>
          <a:p>
            <a:pPr marL="742950" lvl="1" indent="-285750">
              <a:buFont typeface="Arial" panose="020B0604020202020204" pitchFamily="34" charset="0"/>
              <a:buChar char="•"/>
            </a:pPr>
            <a:r>
              <a:rPr lang="fr-FR" dirty="0"/>
              <a:t>Réduction des inégalités d'accès à l'information scientifique.</a:t>
            </a:r>
          </a:p>
          <a:p>
            <a:pPr marL="742950" lvl="1" indent="-285750">
              <a:buFont typeface="Arial" panose="020B0604020202020204" pitchFamily="34" charset="0"/>
              <a:buChar char="•"/>
            </a:pPr>
            <a:r>
              <a:rPr lang="fr-FR" b="1" dirty="0"/>
              <a:t>Discussion :</a:t>
            </a:r>
            <a:r>
              <a:rPr lang="fr-FR" dirty="0"/>
              <a:t> Comment la science ouverte peut-elle favoriser la recherche dans les pays à faible et moyen revenu ?</a:t>
            </a:r>
          </a:p>
          <a:p>
            <a:pPr>
              <a:buFont typeface="Arial" panose="020B0604020202020204" pitchFamily="34" charset="0"/>
              <a:buChar char="•"/>
            </a:pPr>
            <a:r>
              <a:rPr lang="fr-FR" b="1" dirty="0"/>
              <a:t>Reproductibilité et </a:t>
            </a:r>
            <a:r>
              <a:rPr lang="fr-FR" b="1" dirty="0" err="1"/>
              <a:t>réplicabilité</a:t>
            </a:r>
            <a:r>
              <a:rPr lang="fr-FR" b="1" dirty="0"/>
              <a:t> :</a:t>
            </a:r>
            <a:r>
              <a:rPr lang="fr-FR" dirty="0"/>
              <a:t> </a:t>
            </a:r>
          </a:p>
          <a:p>
            <a:pPr marL="742950" lvl="1" indent="-285750">
              <a:buFont typeface="Arial" panose="020B0604020202020204" pitchFamily="34" charset="0"/>
              <a:buChar char="•"/>
            </a:pPr>
            <a:r>
              <a:rPr lang="fr-FR" dirty="0"/>
              <a:t>Importance de rendre les données et codes disponibles pour valider et reproduire les résultats.</a:t>
            </a:r>
          </a:p>
          <a:p>
            <a:pPr marL="742950" lvl="1" indent="-285750">
              <a:buFont typeface="Arial" panose="020B0604020202020204" pitchFamily="34" charset="0"/>
              <a:buChar char="•"/>
            </a:pPr>
            <a:r>
              <a:rPr lang="fr-FR" dirty="0"/>
              <a:t>Lutte contre la "crise de la reproductibilité".</a:t>
            </a:r>
          </a:p>
          <a:p>
            <a:pPr marL="742950" lvl="1" indent="-285750">
              <a:buFont typeface="Arial" panose="020B0604020202020204" pitchFamily="34" charset="0"/>
              <a:buChar char="•"/>
            </a:pPr>
            <a:r>
              <a:rPr lang="fr-FR" b="1" dirty="0"/>
              <a:t>Exemple :</a:t>
            </a:r>
            <a:r>
              <a:rPr lang="fr-FR" dirty="0"/>
              <a:t> Un article de recherche où les données ou le code source ne sont pas disponibles, rendant la vérification impossible.</a:t>
            </a:r>
          </a:p>
          <a:p>
            <a:pPr>
              <a:buFont typeface="Arial" panose="020B0604020202020204" pitchFamily="34" charset="0"/>
              <a:buChar char="•"/>
            </a:pPr>
            <a:r>
              <a:rPr lang="fr-FR" b="1" dirty="0"/>
              <a:t>Intégrité scientifique et éthique :</a:t>
            </a:r>
            <a:r>
              <a:rPr lang="fr-FR" dirty="0"/>
              <a:t> </a:t>
            </a:r>
          </a:p>
          <a:p>
            <a:pPr marL="742950" lvl="1" indent="-285750">
              <a:buFont typeface="Arial" panose="020B0604020202020204" pitchFamily="34" charset="0"/>
              <a:buChar char="•"/>
            </a:pPr>
            <a:r>
              <a:rPr lang="fr-FR" dirty="0"/>
              <a:t>Transparence des processus de recherche (</a:t>
            </a:r>
            <a:r>
              <a:rPr lang="fr-FR" dirty="0" err="1"/>
              <a:t>peer</a:t>
            </a:r>
            <a:r>
              <a:rPr lang="fr-FR" dirty="0"/>
              <a:t> </a:t>
            </a:r>
            <a:r>
              <a:rPr lang="fr-FR" dirty="0" err="1"/>
              <a:t>review</a:t>
            </a:r>
            <a:r>
              <a:rPr lang="fr-FR" dirty="0"/>
              <a:t> ouvert, pré-enregistrements).</a:t>
            </a:r>
          </a:p>
          <a:p>
            <a:pPr marL="742950" lvl="1" indent="-285750">
              <a:buFont typeface="Arial" panose="020B0604020202020204" pitchFamily="34" charset="0"/>
              <a:buChar char="•"/>
            </a:pPr>
            <a:r>
              <a:rPr lang="fr-FR" dirty="0"/>
              <a:t>Lutte contre le plagiat et les pratiques de publication prédatrices.</a:t>
            </a:r>
          </a:p>
          <a:p>
            <a:pPr marL="742950" lvl="1" indent="-285750">
              <a:buFont typeface="Arial" panose="020B0604020202020204" pitchFamily="34" charset="0"/>
              <a:buChar char="•"/>
            </a:pPr>
            <a:r>
              <a:rPr lang="fr-FR" b="1" dirty="0"/>
              <a:t>Discussion :</a:t>
            </a:r>
            <a:r>
              <a:rPr lang="fr-FR" dirty="0"/>
              <a:t> Le rôle de la science ouverte dans la promotion de l'éthique de la recherche.</a:t>
            </a:r>
          </a:p>
          <a:p>
            <a:pPr algn="l"/>
            <a:endParaRPr lang="fr-FR" sz="1050" dirty="0">
              <a:latin typeface="Times New Roman" panose="02020603050405020304" pitchFamily="18" charset="0"/>
              <a:ea typeface="Times New Roman" panose="02020603050405020304" pitchFamily="18" charset="0"/>
            </a:endParaRPr>
          </a:p>
          <a:p>
            <a:pPr algn="l"/>
            <a:endParaRPr lang="fr-FR" sz="1050" dirty="0">
              <a:latin typeface="Times New Roman" panose="02020603050405020304" pitchFamily="18" charset="0"/>
              <a:ea typeface="Times New Roman" panose="02020603050405020304" pitchFamily="18" charset="0"/>
            </a:endParaRPr>
          </a:p>
          <a:p>
            <a:pPr algn="l"/>
            <a:r>
              <a:rPr lang="fr-FR" sz="1200" dirty="0">
                <a:effectLst/>
                <a:latin typeface="Times New Roman" panose="02020603050405020304" pitchFamily="18" charset="0"/>
                <a:ea typeface="Times New Roman" panose="02020603050405020304" pitchFamily="18" charset="0"/>
              </a:rPr>
              <a:t>accessibilité, partage, adaptation</a:t>
            </a:r>
            <a:r>
              <a:rPr lang="fr-FR" dirty="0">
                <a:effectLst/>
              </a:rPr>
              <a:t> a</a:t>
            </a:r>
            <a:r>
              <a:rPr lang="fr-FR" sz="1200" dirty="0">
                <a:effectLst/>
                <a:latin typeface="Times New Roman" panose="02020603050405020304" pitchFamily="18" charset="0"/>
                <a:ea typeface="Times New Roman" panose="02020603050405020304" pitchFamily="18" charset="0"/>
                <a:cs typeface="Times New Roman" panose="02020603050405020304" pitchFamily="18" charset="0"/>
              </a:rPr>
              <a:t>ccessibilité, partage des connaissances, </a:t>
            </a:r>
            <a:r>
              <a:rPr lang="fr-FR" sz="1200" dirty="0" err="1">
                <a:effectLst/>
                <a:latin typeface="Times New Roman" panose="02020603050405020304" pitchFamily="18" charset="0"/>
                <a:ea typeface="Times New Roman" panose="02020603050405020304" pitchFamily="18" charset="0"/>
                <a:cs typeface="Times New Roman" panose="02020603050405020304" pitchFamily="18" charset="0"/>
              </a:rPr>
              <a:t>inclusivité</a:t>
            </a:r>
            <a:r>
              <a:rPr lang="fr-FR" sz="1200" dirty="0">
                <a:effectLst/>
                <a:latin typeface="Times New Roman" panose="02020603050405020304" pitchFamily="18" charset="0"/>
                <a:ea typeface="Times New Roman" panose="02020603050405020304" pitchFamily="18" charset="0"/>
                <a:cs typeface="Times New Roman" panose="02020603050405020304" pitchFamily="18" charset="0"/>
              </a:rPr>
              <a:t>, et adaptation aux besoins locaux.</a:t>
            </a:r>
            <a:endParaRPr lang="fr-FR" sz="1200" dirty="0"/>
          </a:p>
          <a:p>
            <a:pPr marL="0" indent="0" algn="just">
              <a:buNone/>
            </a:pPr>
            <a:endParaRPr lang="en-US" sz="1200" dirty="0"/>
          </a:p>
          <a:p>
            <a:endParaRPr lang="fr-FR" dirty="0"/>
          </a:p>
          <a:p>
            <a:pPr algn="just"/>
            <a:endParaRPr lang="fr-FR" sz="1200" dirty="0"/>
          </a:p>
        </p:txBody>
      </p:sp>
      <p:sp>
        <p:nvSpPr>
          <p:cNvPr id="4" name="Espace réservé du numéro de diapositive 3"/>
          <p:cNvSpPr>
            <a:spLocks noGrp="1"/>
          </p:cNvSpPr>
          <p:nvPr>
            <p:ph type="sldNum" sz="quarter" idx="5"/>
          </p:nvPr>
        </p:nvSpPr>
        <p:spPr/>
        <p:txBody>
          <a:bodyPr/>
          <a:lstStyle/>
          <a:p>
            <a:fld id="{BC2AC4E4-6FB3-174F-80A9-E7AE8B149361}" type="slidenum">
              <a:rPr lang="fr-FR" smtClean="0"/>
              <a:t>6</a:t>
            </a:fld>
            <a:endParaRPr lang="fr-FR"/>
          </a:p>
        </p:txBody>
      </p:sp>
    </p:spTree>
    <p:extLst>
      <p:ext uri="{BB962C8B-B14F-4D97-AF65-F5344CB8AC3E}">
        <p14:creationId xmlns:p14="http://schemas.microsoft.com/office/powerpoint/2010/main" val="33499781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a:p>
            <a:r>
              <a:rPr lang="fr-FR" dirty="0"/>
              <a:t>Nous assistons à une véritable explosion des données et des publications : rien qu’en 2022, plus de cinq millions d’articles scientifiques ont été publiés. </a:t>
            </a:r>
          </a:p>
          <a:p>
            <a:r>
              <a:rPr lang="fr-FR" sz="1200" dirty="0"/>
              <a:t>Le secteur de l’édition scientifique est actuellement estimé à environ 26,5 milliards de dollars.</a:t>
            </a:r>
          </a:p>
          <a:p>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t>En dépit de ces investissements considérables et la production scientifique massive, l’accessibilité et la visibilité des travaux scientifiques demeurent des enjeux majeurs.</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de nombreuses barrières limitent encore l'accès à l'information scientifique et technique.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Ce paradoxe entre abondance de publications et inégalité d'accès renforce la pertinence de l’open </a:t>
            </a:r>
            <a:r>
              <a:rPr lang="fr-FR" dirty="0" err="1"/>
              <a:t>access</a:t>
            </a:r>
            <a:r>
              <a:rPr lang="fr-FR"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r>
              <a:rPr lang="fr-FR" dirty="0"/>
              <a:t>How </a:t>
            </a:r>
            <a:r>
              <a:rPr lang="fr-FR" dirty="0" err="1"/>
              <a:t>is</a:t>
            </a:r>
            <a:r>
              <a:rPr lang="fr-FR" dirty="0"/>
              <a:t> </a:t>
            </a:r>
            <a:r>
              <a:rPr lang="fr-FR" dirty="0" err="1"/>
              <a:t>it</a:t>
            </a:r>
            <a:r>
              <a:rPr lang="fr-FR" dirty="0"/>
              <a:t> </a:t>
            </a:r>
            <a:r>
              <a:rPr lang="fr-FR" dirty="0" err="1"/>
              <a:t>that</a:t>
            </a:r>
            <a:r>
              <a:rPr lang="fr-FR" dirty="0"/>
              <a:t> </a:t>
            </a:r>
            <a:r>
              <a:rPr lang="fr-FR" dirty="0" err="1"/>
              <a:t>with</a:t>
            </a:r>
            <a:r>
              <a:rPr lang="fr-FR" dirty="0"/>
              <a:t> </a:t>
            </a:r>
            <a:r>
              <a:rPr lang="fr-FR" dirty="0" err="1"/>
              <a:t>such</a:t>
            </a:r>
            <a:r>
              <a:rPr lang="fr-FR" dirty="0"/>
              <a:t> volumes of production and </a:t>
            </a:r>
            <a:r>
              <a:rPr lang="fr-FR" dirty="0" err="1"/>
              <a:t>such</a:t>
            </a:r>
            <a:r>
              <a:rPr lang="fr-FR" dirty="0"/>
              <a:t> </a:t>
            </a:r>
            <a:r>
              <a:rPr lang="fr-FR" dirty="0" err="1"/>
              <a:t>investments</a:t>
            </a:r>
            <a:r>
              <a:rPr lang="fr-FR" dirty="0"/>
              <a:t>, </a:t>
            </a:r>
            <a:r>
              <a:rPr lang="fr-FR" dirty="0" err="1"/>
              <a:t>access</a:t>
            </a:r>
            <a:r>
              <a:rPr lang="fr-FR" dirty="0"/>
              <a:t> to </a:t>
            </a:r>
            <a:r>
              <a:rPr lang="fr-FR" dirty="0" err="1"/>
              <a:t>knowledge</a:t>
            </a:r>
            <a:r>
              <a:rPr lang="fr-FR" dirty="0"/>
              <a:t> </a:t>
            </a:r>
            <a:r>
              <a:rPr lang="fr-FR" dirty="0" err="1"/>
              <a:t>remains</a:t>
            </a:r>
            <a:r>
              <a:rPr lang="fr-FR" dirty="0"/>
              <a:t> a </a:t>
            </a:r>
            <a:r>
              <a:rPr lang="fr-FR" dirty="0" err="1"/>
              <a:t>privilege</a:t>
            </a:r>
            <a:r>
              <a:rPr lang="fr-FR" dirty="0"/>
              <a:t> and not a right? »</a:t>
            </a:r>
          </a:p>
          <a:p>
            <a:endParaRPr lang="fr-FR" b="0" i="0" dirty="0">
              <a:solidFill>
                <a:srgbClr val="383F4E"/>
              </a:solidFill>
              <a:effectLst/>
              <a:latin typeface="The Antiqua B"/>
            </a:endParaRPr>
          </a:p>
          <a:p>
            <a:endParaRPr lang="fr-FR" b="0" i="0" dirty="0">
              <a:solidFill>
                <a:srgbClr val="383F4E"/>
              </a:solidFill>
              <a:effectLst/>
              <a:latin typeface="The Antiqua B"/>
            </a:endParaRPr>
          </a:p>
          <a:p>
            <a:endParaRPr lang="fr-FR" b="0" i="0" dirty="0">
              <a:solidFill>
                <a:srgbClr val="383F4E"/>
              </a:solidFill>
              <a:effectLst/>
              <a:latin typeface="The Antiqua B"/>
            </a:endParaRPr>
          </a:p>
          <a:p>
            <a:endParaRPr lang="fr-FR" b="0" i="0" dirty="0">
              <a:solidFill>
                <a:srgbClr val="383F4E"/>
              </a:solidFill>
              <a:effectLst/>
              <a:latin typeface="The Antiqua B"/>
            </a:endParaRPr>
          </a:p>
          <a:p>
            <a:r>
              <a:rPr lang="fr-FR" b="0" i="0" dirty="0">
                <a:solidFill>
                  <a:srgbClr val="383F4E"/>
                </a:solidFill>
                <a:effectLst/>
                <a:latin typeface="The Antiqua B"/>
              </a:rPr>
              <a:t>Avec 5M d’articles en 2022, un taux de croissance de 6% par an et un secteur économique lucratif (estimé à 26,5 milliards de dollars par </a:t>
            </a:r>
            <a:r>
              <a:rPr lang="fr-FR" b="0" i="0" dirty="0" err="1">
                <a:solidFill>
                  <a:srgbClr val="383F4E"/>
                </a:solidFill>
                <a:effectLst/>
                <a:latin typeface="The Antiqua B"/>
              </a:rPr>
              <a:t>annee</a:t>
            </a:r>
            <a:endParaRPr lang="fr-FR" b="0" i="0" dirty="0">
              <a:solidFill>
                <a:srgbClr val="383F4E"/>
              </a:solidFill>
              <a:effectLst/>
              <a:latin typeface="The Antiqua B"/>
            </a:endParaRPr>
          </a:p>
          <a:p>
            <a:r>
              <a:rPr lang="fr-FR" b="0" i="0" dirty="0">
                <a:solidFill>
                  <a:srgbClr val="141414"/>
                </a:solidFill>
                <a:effectLst/>
                <a:latin typeface="Source Sans Pro" panose="020B0503030403020204" pitchFamily="34" charset="0"/>
              </a:rPr>
              <a:t>Elsevier </a:t>
            </a:r>
            <a:r>
              <a:rPr lang="fr-FR" b="0" i="0" dirty="0" err="1">
                <a:solidFill>
                  <a:srgbClr val="141414"/>
                </a:solidFill>
                <a:effectLst/>
                <a:latin typeface="Source Sans Pro" panose="020B0503030403020204" pitchFamily="34" charset="0"/>
              </a:rPr>
              <a:t>accounts</a:t>
            </a:r>
            <a:r>
              <a:rPr lang="fr-FR" b="0" i="0" dirty="0">
                <a:solidFill>
                  <a:srgbClr val="141414"/>
                </a:solidFill>
                <a:effectLst/>
                <a:latin typeface="Source Sans Pro" panose="020B0503030403020204" pitchFamily="34" charset="0"/>
              </a:rPr>
              <a:t> for over 13% of all </a:t>
            </a:r>
            <a:r>
              <a:rPr lang="fr-FR" b="0" i="0" dirty="0" err="1">
                <a:solidFill>
                  <a:srgbClr val="141414"/>
                </a:solidFill>
                <a:effectLst/>
                <a:latin typeface="Source Sans Pro" panose="020B0503030403020204" pitchFamily="34" charset="0"/>
              </a:rPr>
              <a:t>published</a:t>
            </a:r>
            <a:r>
              <a:rPr lang="fr-FR" b="0" i="0" dirty="0">
                <a:solidFill>
                  <a:srgbClr val="141414"/>
                </a:solidFill>
                <a:effectLst/>
                <a:latin typeface="Source Sans Pro" panose="020B0503030403020204" pitchFamily="34" charset="0"/>
              </a:rPr>
              <a:t> </a:t>
            </a:r>
            <a:r>
              <a:rPr lang="fr-FR" b="0" i="0" dirty="0" err="1">
                <a:solidFill>
                  <a:srgbClr val="141414"/>
                </a:solidFill>
                <a:effectLst/>
                <a:latin typeface="Source Sans Pro" panose="020B0503030403020204" pitchFamily="34" charset="0"/>
              </a:rPr>
              <a:t>academic</a:t>
            </a:r>
            <a:r>
              <a:rPr lang="fr-FR" b="0" i="0" dirty="0">
                <a:solidFill>
                  <a:srgbClr val="141414"/>
                </a:solidFill>
                <a:effectLst/>
                <a:latin typeface="Source Sans Pro" panose="020B0503030403020204" pitchFamily="34" charset="0"/>
              </a:rPr>
              <a:t> articles per </a:t>
            </a:r>
            <a:r>
              <a:rPr lang="fr-FR" b="0" i="0" dirty="0" err="1">
                <a:solidFill>
                  <a:srgbClr val="141414"/>
                </a:solidFill>
                <a:effectLst/>
                <a:latin typeface="Source Sans Pro" panose="020B0503030403020204" pitchFamily="34" charset="0"/>
              </a:rPr>
              <a:t>year</a:t>
            </a:r>
            <a:r>
              <a:rPr lang="fr-FR" b="0" i="0" dirty="0">
                <a:solidFill>
                  <a:srgbClr val="141414"/>
                </a:solidFill>
                <a:effectLst/>
                <a:latin typeface="Source Sans Pro" panose="020B0503030403020204" pitchFamily="34" charset="0"/>
              </a:rPr>
              <a:t>.</a:t>
            </a:r>
          </a:p>
          <a:p>
            <a:endParaRPr lang="fr-FR" b="0" i="0" dirty="0">
              <a:solidFill>
                <a:srgbClr val="141414"/>
              </a:solidFill>
              <a:effectLst/>
              <a:latin typeface="Source Sans Pro" panose="020B0503030403020204" pitchFamily="34" charset="0"/>
            </a:endParaRPr>
          </a:p>
          <a:p>
            <a:endParaRPr lang="fr-FR" b="0" i="0" dirty="0">
              <a:solidFill>
                <a:srgbClr val="141414"/>
              </a:solidFill>
              <a:effectLst/>
              <a:latin typeface="Source Sans Pro" panose="020B0503030403020204" pitchFamily="34" charset="0"/>
            </a:endParaRPr>
          </a:p>
          <a:p>
            <a:r>
              <a:rPr lang="fr-FR" b="0" i="0" dirty="0" err="1">
                <a:solidFill>
                  <a:srgbClr val="141414"/>
                </a:solidFill>
                <a:effectLst/>
                <a:latin typeface="Source Sans Pro" panose="020B0503030403020204" pitchFamily="34" charset="0"/>
              </a:rPr>
              <a:t>Malgre</a:t>
            </a:r>
            <a:r>
              <a:rPr lang="fr-FR" b="0" i="0" dirty="0">
                <a:solidFill>
                  <a:srgbClr val="141414"/>
                </a:solidFill>
                <a:effectLst/>
                <a:latin typeface="Source Sans Pro" panose="020B0503030403020204" pitchFamily="34" charset="0"/>
              </a:rPr>
              <a:t> ce nombre </a:t>
            </a:r>
            <a:r>
              <a:rPr lang="fr-FR" b="0" i="0" dirty="0" err="1">
                <a:solidFill>
                  <a:srgbClr val="141414"/>
                </a:solidFill>
                <a:effectLst/>
                <a:latin typeface="Source Sans Pro" panose="020B0503030403020204" pitchFamily="34" charset="0"/>
              </a:rPr>
              <a:t>impressionnatet</a:t>
            </a:r>
            <a:r>
              <a:rPr lang="fr-FR" b="0" i="0" dirty="0">
                <a:solidFill>
                  <a:srgbClr val="141414"/>
                </a:solidFill>
                <a:effectLst/>
                <a:latin typeface="Source Sans Pro" panose="020B0503030403020204" pitchFamily="34" charset="0"/>
              </a:rPr>
              <a:t> ce dynamisme eu niveau de la production scientifique, l’</a:t>
            </a:r>
            <a:r>
              <a:rPr lang="fr-FR" b="0" i="0" dirty="0" err="1">
                <a:solidFill>
                  <a:srgbClr val="141414"/>
                </a:solidFill>
                <a:effectLst/>
                <a:latin typeface="Source Sans Pro" panose="020B0503030403020204" pitchFamily="34" charset="0"/>
              </a:rPr>
              <a:t>acces</a:t>
            </a:r>
            <a:r>
              <a:rPr lang="fr-FR" b="0" i="0" dirty="0">
                <a:solidFill>
                  <a:srgbClr val="141414"/>
                </a:solidFill>
                <a:effectLst/>
                <a:latin typeface="Source Sans Pro" panose="020B0503030403020204" pitchFamily="34" charset="0"/>
              </a:rPr>
              <a:t> à l’IST </a:t>
            </a:r>
            <a:r>
              <a:rPr lang="fr-FR" b="0" i="0" dirty="0" err="1">
                <a:solidFill>
                  <a:srgbClr val="141414"/>
                </a:solidFill>
                <a:effectLst/>
                <a:latin typeface="Source Sans Pro" panose="020B0503030403020204" pitchFamily="34" charset="0"/>
              </a:rPr>
              <a:t>remains</a:t>
            </a:r>
            <a:r>
              <a:rPr lang="fr-FR" b="0" i="0" dirty="0">
                <a:solidFill>
                  <a:srgbClr val="141414"/>
                </a:solidFill>
                <a:effectLst/>
                <a:latin typeface="Source Sans Pro" panose="020B0503030403020204" pitchFamily="34" charset="0"/>
              </a:rPr>
              <a:t> non </a:t>
            </a:r>
            <a:r>
              <a:rPr lang="fr-FR" b="0" i="0" dirty="0" err="1">
                <a:solidFill>
                  <a:srgbClr val="141414"/>
                </a:solidFill>
                <a:effectLst/>
                <a:latin typeface="Source Sans Pro" panose="020B0503030403020204" pitchFamily="34" charset="0"/>
              </a:rPr>
              <a:t>seulment</a:t>
            </a:r>
            <a:r>
              <a:rPr lang="fr-FR" b="0" i="0" dirty="0">
                <a:solidFill>
                  <a:srgbClr val="141414"/>
                </a:solidFill>
                <a:effectLst/>
                <a:latin typeface="Source Sans Pro" panose="020B0503030403020204" pitchFamily="34" charset="0"/>
              </a:rPr>
              <a:t> dans les pays des </a:t>
            </a:r>
            <a:r>
              <a:rPr lang="fr-FR" b="0" i="0" dirty="0" err="1">
                <a:solidFill>
                  <a:srgbClr val="141414"/>
                </a:solidFill>
                <a:effectLst/>
                <a:latin typeface="Source Sans Pro" panose="020B0503030403020204" pitchFamily="34" charset="0"/>
              </a:rPr>
              <a:t>suds</a:t>
            </a:r>
            <a:r>
              <a:rPr lang="fr-FR" b="0" i="0" dirty="0">
                <a:solidFill>
                  <a:srgbClr val="141414"/>
                </a:solidFill>
                <a:effectLst/>
                <a:latin typeface="Source Sans Pro" panose="020B0503030403020204" pitchFamily="34" charset="0"/>
              </a:rPr>
              <a:t> mais dans le pays du nord aussi. Plusieurs </a:t>
            </a:r>
            <a:r>
              <a:rPr lang="fr-FR" b="0" i="0" dirty="0" err="1">
                <a:solidFill>
                  <a:srgbClr val="141414"/>
                </a:solidFill>
                <a:effectLst/>
                <a:latin typeface="Source Sans Pro" panose="020B0503030403020204" pitchFamily="34" charset="0"/>
              </a:rPr>
              <a:t>universite</a:t>
            </a:r>
            <a:r>
              <a:rPr lang="fr-FR" b="0" i="0" dirty="0">
                <a:solidFill>
                  <a:srgbClr val="141414"/>
                </a:solidFill>
                <a:effectLst/>
                <a:latin typeface="Source Sans Pro" panose="020B0503030403020204" pitchFamily="34" charset="0"/>
              </a:rPr>
              <a:t> ont </a:t>
            </a:r>
            <a:r>
              <a:rPr lang="fr-FR" b="0" i="0" dirty="0" err="1">
                <a:solidFill>
                  <a:srgbClr val="141414"/>
                </a:solidFill>
                <a:effectLst/>
                <a:latin typeface="Source Sans Pro" panose="020B0503030403020204" pitchFamily="34" charset="0"/>
              </a:rPr>
              <a:t>arreter</a:t>
            </a:r>
            <a:r>
              <a:rPr lang="fr-FR" b="0" i="0" dirty="0">
                <a:solidFill>
                  <a:srgbClr val="141414"/>
                </a:solidFill>
                <a:effectLst/>
                <a:latin typeface="Source Sans Pro" panose="020B0503030403020204" pitchFamily="34" charset="0"/>
              </a:rPr>
              <a:t> des abonnements a cause d </a:t>
            </a:r>
            <a:r>
              <a:rPr lang="fr-FR" b="0" i="0" dirty="0" err="1">
                <a:solidFill>
                  <a:srgbClr val="141414"/>
                </a:solidFill>
                <a:effectLst/>
                <a:latin typeface="Source Sans Pro" panose="020B0503030403020204" pitchFamily="34" charset="0"/>
              </a:rPr>
              <a:t>eleur</a:t>
            </a:r>
            <a:r>
              <a:rPr lang="fr-FR" b="0" i="0" dirty="0">
                <a:solidFill>
                  <a:srgbClr val="141414"/>
                </a:solidFill>
                <a:effectLst/>
                <a:latin typeface="Source Sans Pro" panose="020B0503030403020204" pitchFamily="34" charset="0"/>
              </a:rPr>
              <a:t> prix exorbitants</a:t>
            </a:r>
          </a:p>
          <a:p>
            <a:endParaRPr lang="fr-FR" b="0" i="0" dirty="0">
              <a:solidFill>
                <a:srgbClr val="141414"/>
              </a:solidFill>
              <a:effectLst/>
              <a:latin typeface="Source Sans Pro" panose="020B0503030403020204" pitchFamily="34" charset="0"/>
            </a:endParaRPr>
          </a:p>
          <a:p>
            <a:endParaRPr lang="fr-FR" b="0" i="0" dirty="0">
              <a:solidFill>
                <a:srgbClr val="CCCCCC"/>
              </a:solidFill>
              <a:effectLst/>
              <a:latin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https://</a:t>
            </a:r>
            <a:r>
              <a:rPr lang="fr-FR" dirty="0" err="1"/>
              <a:t>www.nature.com</a:t>
            </a:r>
            <a:r>
              <a:rPr lang="fr-FR" dirty="0"/>
              <a:t>/articles/d41586-023-03974-8</a:t>
            </a:r>
          </a:p>
          <a:p>
            <a:endParaRPr lang="fr-FR" dirty="0"/>
          </a:p>
        </p:txBody>
      </p:sp>
      <p:sp>
        <p:nvSpPr>
          <p:cNvPr id="4" name="Espace réservé du numéro de diapositive 3"/>
          <p:cNvSpPr>
            <a:spLocks noGrp="1"/>
          </p:cNvSpPr>
          <p:nvPr>
            <p:ph type="sldNum" sz="quarter" idx="5"/>
          </p:nvPr>
        </p:nvSpPr>
        <p:spPr/>
        <p:txBody>
          <a:bodyPr/>
          <a:lstStyle/>
          <a:p>
            <a:fld id="{A9692AB7-E7A4-6549-B616-4E1976A47530}" type="slidenum">
              <a:rPr lang="fr-FR" smtClean="0"/>
              <a:t>7</a:t>
            </a:fld>
            <a:endParaRPr lang="fr-FR"/>
          </a:p>
        </p:txBody>
      </p:sp>
    </p:spTree>
    <p:extLst>
      <p:ext uri="{BB962C8B-B14F-4D97-AF65-F5344CB8AC3E}">
        <p14:creationId xmlns:p14="http://schemas.microsoft.com/office/powerpoint/2010/main" val="26906817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aseline="0" dirty="0"/>
              <a:t>L’étude de la revue </a:t>
            </a:r>
            <a:r>
              <a:rPr lang="fr-FR" i="1" baseline="0" dirty="0"/>
              <a:t>Science </a:t>
            </a:r>
            <a:r>
              <a:rPr lang="fr-FR" baseline="0" dirty="0"/>
              <a:t>a montré une énorme frustration liée au fonctionnement du système actuel et à l’</a:t>
            </a:r>
            <a:r>
              <a:rPr lang="fr-FR" baseline="0" dirty="0" err="1"/>
              <a:t>accessibilite</a:t>
            </a:r>
            <a:r>
              <a:rPr lang="fr-FR" baseline="0" dirty="0"/>
              <a:t> de l’IST (avril 2016). </a:t>
            </a:r>
          </a:p>
          <a:p>
            <a:endParaRPr lang="fr-FR" baseline="0" dirty="0"/>
          </a:p>
          <a:p>
            <a:endParaRPr lang="fr-FR" baseline="0" dirty="0"/>
          </a:p>
          <a:p>
            <a:r>
              <a:rPr lang="fr-FR" dirty="0"/>
              <a:t>La carte d’accès de </a:t>
            </a:r>
            <a:r>
              <a:rPr lang="fr-FR" dirty="0" err="1"/>
              <a:t>Sci</a:t>
            </a:r>
            <a:r>
              <a:rPr lang="fr-FR" dirty="0"/>
              <a:t>-Hub révèle la crise d’accès aux publications scientifiques à l’</a:t>
            </a:r>
            <a:r>
              <a:rPr lang="fr-FR" dirty="0" err="1"/>
              <a:t>echelle</a:t>
            </a:r>
            <a:r>
              <a:rPr lang="fr-FR" dirty="0"/>
              <a:t> mondiale, y compris dans les pays leaders en production scientifique, </a:t>
            </a:r>
          </a:p>
          <a:p>
            <a:r>
              <a:rPr lang="fr-FR" dirty="0"/>
              <a:t>Les États-Unis sont le cinquième plus grand </a:t>
            </a:r>
            <a:r>
              <a:rPr lang="fr-FR" dirty="0" err="1"/>
              <a:t>téléchargeur</a:t>
            </a:r>
            <a:r>
              <a:rPr lang="fr-FR" dirty="0"/>
              <a:t> après la Russie, et un quart des demandes d’articles sur </a:t>
            </a:r>
            <a:r>
              <a:rPr lang="fr-FR" dirty="0" err="1"/>
              <a:t>Sci</a:t>
            </a:r>
            <a:r>
              <a:rPr lang="fr-FR" dirty="0"/>
              <a:t>-Hub proviennent des 34 pays membres de l’OCDE, c’est-à-dire les nations les plus riches, censées bénéficier du meilleur accès aux revues scientifiques.</a:t>
            </a:r>
          </a:p>
          <a:p>
            <a:endParaRPr lang="fr-FR" dirty="0"/>
          </a:p>
          <a:p>
            <a:r>
              <a:rPr lang="fr-FR" dirty="0"/>
              <a:t>Cela souligne l’échec d’un système où le savoir, pourtant essentiel au progrès, reste trop souvent confiné derrière des barrières payantes.</a:t>
            </a:r>
            <a:endParaRPr lang="fr-FR" baseline="0" dirty="0"/>
          </a:p>
        </p:txBody>
      </p:sp>
      <p:sp>
        <p:nvSpPr>
          <p:cNvPr id="4" name="Espace réservé du numéro de diapositive 3"/>
          <p:cNvSpPr>
            <a:spLocks noGrp="1"/>
          </p:cNvSpPr>
          <p:nvPr>
            <p:ph type="sldNum" sz="quarter" idx="5"/>
          </p:nvPr>
        </p:nvSpPr>
        <p:spPr/>
        <p:txBody>
          <a:bodyPr/>
          <a:lstStyle/>
          <a:p>
            <a:fld id="{A9692AB7-E7A4-6549-B616-4E1976A47530}" type="slidenum">
              <a:rPr lang="fr-FR" smtClean="0"/>
              <a:t>8</a:t>
            </a:fld>
            <a:endParaRPr lang="fr-FR"/>
          </a:p>
        </p:txBody>
      </p:sp>
    </p:spTree>
    <p:extLst>
      <p:ext uri="{BB962C8B-B14F-4D97-AF65-F5344CB8AC3E}">
        <p14:creationId xmlns:p14="http://schemas.microsoft.com/office/powerpoint/2010/main" val="20412625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lvl="0" indent="0">
              <a:buNone/>
              <a:tabLst>
                <a:tab pos="457200" algn="l"/>
              </a:tabLst>
            </a:pPr>
            <a:endParaRPr lang="fr-FR" sz="1200" dirty="0">
              <a:effectLst/>
              <a:latin typeface="Times New Roman" panose="02020603050405020304" pitchFamily="18" charset="0"/>
              <a:ea typeface="Times New Roman" panose="02020603050405020304" pitchFamily="18"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La carte mondiale de la production scientifique </a:t>
            </a:r>
            <a:r>
              <a:rPr lang="fr-FR" dirty="0" err="1"/>
              <a:t>etablie</a:t>
            </a:r>
            <a:r>
              <a:rPr lang="fr-FR" dirty="0"/>
              <a:t> a partir de web of science met en </a:t>
            </a:r>
            <a:r>
              <a:rPr lang="fr-FR" dirty="0" err="1"/>
              <a:t>evidence</a:t>
            </a:r>
            <a:r>
              <a:rPr lang="fr-FR" sz="1200" dirty="0"/>
              <a:t> des disparités profondes, certaines régions comme les États-Unis, la Chine et l'Allemagne, concentrent une part majeure des publications tandis que  </a:t>
            </a:r>
            <a:r>
              <a:rPr lang="fr-FR" sz="1200" dirty="0" err="1"/>
              <a:t>l’afrique</a:t>
            </a:r>
            <a:r>
              <a:rPr lang="fr-FR" sz="1200" dirty="0"/>
              <a:t> reste largement sous </a:t>
            </a:r>
            <a:r>
              <a:rPr lang="fr-FR" sz="1200" dirty="0" err="1"/>
              <a:t>representee</a:t>
            </a:r>
            <a:endParaRPr lang="fr-FR" sz="1200" dirty="0"/>
          </a:p>
          <a:p>
            <a:endParaRPr lang="fr-FR" dirty="0"/>
          </a:p>
          <a:p>
            <a:pPr marL="0" lvl="0" indent="0">
              <a:buNone/>
              <a:tabLst>
                <a:tab pos="457200" algn="l"/>
              </a:tabLst>
            </a:pPr>
            <a:r>
              <a:rPr lang="fr-FR" dirty="0"/>
              <a:t>Malgré une </a:t>
            </a:r>
            <a:r>
              <a:rPr lang="fr-FR" b="1" dirty="0"/>
              <a:t>augmentation notable du nombre d’articles indexés dans </a:t>
            </a:r>
            <a:r>
              <a:rPr lang="fr-FR" b="1" dirty="0" err="1"/>
              <a:t>Scopus</a:t>
            </a:r>
            <a:r>
              <a:rPr lang="fr-FR" dirty="0"/>
              <a:t> , passant de </a:t>
            </a:r>
            <a:r>
              <a:rPr lang="fr-FR" b="1" dirty="0"/>
              <a:t>8 950 en 1996 à plus de 200 000 en 2023</a:t>
            </a:r>
            <a:r>
              <a:rPr lang="fr-FR" dirty="0"/>
              <a:t> pour le continent — cette progression ne se traduit pas encore par une </a:t>
            </a:r>
            <a:r>
              <a:rPr lang="fr-FR" b="1" dirty="0"/>
              <a:t>visibilité équivalente</a:t>
            </a:r>
            <a:r>
              <a:rPr lang="fr-FR" dirty="0"/>
              <a:t> sur la scène scientifique mondiale.</a:t>
            </a:r>
          </a:p>
          <a:p>
            <a:pPr marL="0" lvl="0" indent="0">
              <a:buNone/>
              <a:tabLst>
                <a:tab pos="457200" algn="l"/>
              </a:tabLst>
            </a:pPr>
            <a:endParaRPr lang="fr-FR" dirty="0"/>
          </a:p>
          <a:p>
            <a:r>
              <a:rPr lang="fr-FR" dirty="0"/>
              <a:t>Plusieurs facteurs y contribuent :, la </a:t>
            </a:r>
            <a:r>
              <a:rPr lang="fr-FR" b="1" dirty="0"/>
              <a:t>barrière linguistique</a:t>
            </a:r>
            <a:r>
              <a:rPr lang="fr-FR" dirty="0"/>
              <a:t>, ainsi que la </a:t>
            </a:r>
            <a:r>
              <a:rPr lang="fr-FR" b="1" dirty="0"/>
              <a:t>faible reconnaissance des revues locales</a:t>
            </a:r>
            <a:r>
              <a:rPr lang="fr-FR" dirty="0"/>
              <a:t>, notamment celles qui publient dans des langues autres que l’anglais ou qui abordent des </a:t>
            </a:r>
            <a:r>
              <a:rPr lang="fr-FR" b="1" dirty="0"/>
              <a:t>problématiques régionales pourtant cruciales</a:t>
            </a:r>
            <a:r>
              <a:rPr lang="fr-FR" dirty="0"/>
              <a:t>. </a:t>
            </a:r>
          </a:p>
          <a:p>
            <a:endParaRPr lang="fr-FR" dirty="0"/>
          </a:p>
          <a:p>
            <a:r>
              <a:rPr lang="fr-FR" dirty="0"/>
              <a:t>Le </a:t>
            </a:r>
            <a:r>
              <a:rPr lang="fr-FR" b="1" dirty="0"/>
              <a:t>libre accès</a:t>
            </a:r>
            <a:r>
              <a:rPr lang="fr-FR" dirty="0"/>
              <a:t> est une </a:t>
            </a:r>
            <a:r>
              <a:rPr lang="fr-FR" b="1" dirty="0"/>
              <a:t>solution clé</a:t>
            </a:r>
            <a:r>
              <a:rPr lang="fr-FR" dirty="0"/>
              <a:t> : en rendant les publications plus accessibles, il favorise leur lecture, leur citation et leur impact. Il contribue ainsi à </a:t>
            </a:r>
            <a:r>
              <a:rPr lang="fr-FR" b="1" dirty="0"/>
              <a:t>réduire les inégalités Nord-Sud</a:t>
            </a:r>
            <a:r>
              <a:rPr lang="fr-FR" dirty="0"/>
              <a:t>, à </a:t>
            </a:r>
            <a:r>
              <a:rPr lang="fr-FR" b="1" dirty="0"/>
              <a:t>valoriser la diversité linguistique</a:t>
            </a:r>
            <a:r>
              <a:rPr lang="fr-FR" dirty="0"/>
              <a:t> et à </a:t>
            </a:r>
            <a:r>
              <a:rPr lang="fr-FR" b="1" dirty="0"/>
              <a:t>intégrer pleinement ces recherches dans les dynamiques scientifiques mondiales</a:t>
            </a:r>
            <a:r>
              <a:rPr lang="fr-FR" dirty="0"/>
              <a:t>.</a:t>
            </a:r>
            <a:endParaRPr lang="fr-FR" sz="1200" dirty="0"/>
          </a:p>
          <a:p>
            <a:pPr marL="457200" lvl="1" indent="0">
              <a:buNone/>
            </a:pPr>
            <a:endParaRPr lang="fr-FR" sz="1200" dirty="0"/>
          </a:p>
          <a:p>
            <a:pPr algn="just">
              <a:buFont typeface="Arial" panose="020B0604020202020204" pitchFamily="34" charset="0"/>
              <a:buChar char="•"/>
            </a:pPr>
            <a:endParaRPr lang="fr-FR" sz="1200" dirty="0"/>
          </a:p>
          <a:p>
            <a:endParaRPr lang="fr-FR" dirty="0"/>
          </a:p>
        </p:txBody>
      </p:sp>
      <p:sp>
        <p:nvSpPr>
          <p:cNvPr id="4" name="Espace réservé du numéro de diapositive 3"/>
          <p:cNvSpPr>
            <a:spLocks noGrp="1"/>
          </p:cNvSpPr>
          <p:nvPr>
            <p:ph type="sldNum" sz="quarter" idx="5"/>
          </p:nvPr>
        </p:nvSpPr>
        <p:spPr/>
        <p:txBody>
          <a:bodyPr/>
          <a:lstStyle/>
          <a:p>
            <a:fld id="{BC2AC4E4-6FB3-174F-80A9-E7AE8B149361}" type="slidenum">
              <a:rPr lang="fr-FR" smtClean="0"/>
              <a:t>9</a:t>
            </a:fld>
            <a:endParaRPr lang="fr-FR"/>
          </a:p>
        </p:txBody>
      </p:sp>
    </p:spTree>
    <p:extLst>
      <p:ext uri="{BB962C8B-B14F-4D97-AF65-F5344CB8AC3E}">
        <p14:creationId xmlns:p14="http://schemas.microsoft.com/office/powerpoint/2010/main" val="38001473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6DFBFB7D-524F-A24A-A09C-F824C243294E}"/>
              </a:ext>
            </a:extLst>
          </p:cNvPr>
          <p:cNvSpPr>
            <a:spLocks noGrp="1"/>
          </p:cNvSpPr>
          <p:nvPr>
            <p:ph type="dt" sz="half" idx="10"/>
          </p:nvPr>
        </p:nvSpPr>
        <p:spPr/>
        <p:txBody>
          <a:bodyPr/>
          <a:lstStyle/>
          <a:p>
            <a:fld id="{C170BB02-31C7-184D-8879-35ACAD110056}" type="datetime1">
              <a:rPr lang="fr-FR" smtClean="0"/>
              <a:t>20/04/2026</a:t>
            </a:fld>
            <a:endParaRPr lang="fr-FR"/>
          </a:p>
        </p:txBody>
      </p:sp>
      <p:sp>
        <p:nvSpPr>
          <p:cNvPr id="3" name="Espace réservé du pied de page 2">
            <a:extLst>
              <a:ext uri="{FF2B5EF4-FFF2-40B4-BE49-F238E27FC236}">
                <a16:creationId xmlns:a16="http://schemas.microsoft.com/office/drawing/2014/main" id="{2BFE1CBC-DE86-5C42-A3AF-DD0091B29C9D}"/>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2E7A1300-C9BD-344E-AAAA-3584A939479D}"/>
              </a:ext>
            </a:extLst>
          </p:cNvPr>
          <p:cNvSpPr>
            <a:spLocks noGrp="1"/>
          </p:cNvSpPr>
          <p:nvPr>
            <p:ph type="sldNum" sz="quarter" idx="12"/>
          </p:nvPr>
        </p:nvSpPr>
        <p:spPr/>
        <p:txBody>
          <a:bodyPr/>
          <a:lstStyle/>
          <a:p>
            <a:fld id="{234F5EAF-F2B3-3F4F-A27B-D6EE9A8D21D8}" type="slidenum">
              <a:rPr lang="fr-FR" smtClean="0"/>
              <a:t>‹N°›</a:t>
            </a:fld>
            <a:endParaRPr lang="fr-FR"/>
          </a:p>
        </p:txBody>
      </p:sp>
    </p:spTree>
    <p:extLst>
      <p:ext uri="{BB962C8B-B14F-4D97-AF65-F5344CB8AC3E}">
        <p14:creationId xmlns:p14="http://schemas.microsoft.com/office/powerpoint/2010/main" val="1023735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68B5592-0FCA-794F-AC3E-424FABA43AFA}"/>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2DA902DB-9332-F647-83B0-6A3F66737C0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9337F346-8DEF-294A-B653-47196E4CFE2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FEF1BBAE-494C-594D-8EE4-8D3CE8796366}"/>
              </a:ext>
            </a:extLst>
          </p:cNvPr>
          <p:cNvSpPr>
            <a:spLocks noGrp="1"/>
          </p:cNvSpPr>
          <p:nvPr>
            <p:ph type="dt" sz="half" idx="10"/>
          </p:nvPr>
        </p:nvSpPr>
        <p:spPr/>
        <p:txBody>
          <a:bodyPr/>
          <a:lstStyle/>
          <a:p>
            <a:fld id="{F141EB47-BCC3-7F49-B62D-D316782DEFD1}" type="datetime1">
              <a:rPr lang="fr-FR" smtClean="0"/>
              <a:t>20/04/2026</a:t>
            </a:fld>
            <a:endParaRPr lang="fr-FR"/>
          </a:p>
        </p:txBody>
      </p:sp>
      <p:sp>
        <p:nvSpPr>
          <p:cNvPr id="6" name="Espace réservé du pied de page 5">
            <a:extLst>
              <a:ext uri="{FF2B5EF4-FFF2-40B4-BE49-F238E27FC236}">
                <a16:creationId xmlns:a16="http://schemas.microsoft.com/office/drawing/2014/main" id="{8B268211-8FBD-8444-9712-DF10CF841019}"/>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3E3F864B-F2E0-C543-B5DD-2A56B0499B60}"/>
              </a:ext>
            </a:extLst>
          </p:cNvPr>
          <p:cNvSpPr>
            <a:spLocks noGrp="1"/>
          </p:cNvSpPr>
          <p:nvPr>
            <p:ph type="sldNum" sz="quarter" idx="12"/>
          </p:nvPr>
        </p:nvSpPr>
        <p:spPr/>
        <p:txBody>
          <a:bodyPr/>
          <a:lstStyle/>
          <a:p>
            <a:fld id="{234F5EAF-F2B3-3F4F-A27B-D6EE9A8D21D8}" type="slidenum">
              <a:rPr lang="fr-FR" smtClean="0"/>
              <a:t>‹N°›</a:t>
            </a:fld>
            <a:endParaRPr lang="fr-FR"/>
          </a:p>
        </p:txBody>
      </p:sp>
    </p:spTree>
    <p:extLst>
      <p:ext uri="{BB962C8B-B14F-4D97-AF65-F5344CB8AC3E}">
        <p14:creationId xmlns:p14="http://schemas.microsoft.com/office/powerpoint/2010/main" val="2781354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B72CC36-8279-7A4B-8665-E66E9B3F3D2B}"/>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4A1933CA-55E3-F24C-BACA-F689E2F651F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C93F2583-AE25-C642-9760-9A8C982BE0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04A7746E-744B-3542-A195-C122EB50746E}"/>
              </a:ext>
            </a:extLst>
          </p:cNvPr>
          <p:cNvSpPr>
            <a:spLocks noGrp="1"/>
          </p:cNvSpPr>
          <p:nvPr>
            <p:ph type="dt" sz="half" idx="10"/>
          </p:nvPr>
        </p:nvSpPr>
        <p:spPr/>
        <p:txBody>
          <a:bodyPr/>
          <a:lstStyle/>
          <a:p>
            <a:fld id="{71B1C647-018C-114D-9163-FFA08AC92925}" type="datetime1">
              <a:rPr lang="fr-FR" smtClean="0"/>
              <a:t>20/04/2026</a:t>
            </a:fld>
            <a:endParaRPr lang="fr-FR"/>
          </a:p>
        </p:txBody>
      </p:sp>
      <p:sp>
        <p:nvSpPr>
          <p:cNvPr id="6" name="Espace réservé du pied de page 5">
            <a:extLst>
              <a:ext uri="{FF2B5EF4-FFF2-40B4-BE49-F238E27FC236}">
                <a16:creationId xmlns:a16="http://schemas.microsoft.com/office/drawing/2014/main" id="{242625C9-9B1B-3143-9D1F-8D7144CAEE83}"/>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B7A780C9-F8D5-374C-8705-213B3B54D25A}"/>
              </a:ext>
            </a:extLst>
          </p:cNvPr>
          <p:cNvSpPr>
            <a:spLocks noGrp="1"/>
          </p:cNvSpPr>
          <p:nvPr>
            <p:ph type="sldNum" sz="quarter" idx="12"/>
          </p:nvPr>
        </p:nvSpPr>
        <p:spPr/>
        <p:txBody>
          <a:bodyPr/>
          <a:lstStyle/>
          <a:p>
            <a:fld id="{234F5EAF-F2B3-3F4F-A27B-D6EE9A8D21D8}" type="slidenum">
              <a:rPr lang="fr-FR" smtClean="0"/>
              <a:t>‹N°›</a:t>
            </a:fld>
            <a:endParaRPr lang="fr-FR"/>
          </a:p>
        </p:txBody>
      </p:sp>
    </p:spTree>
    <p:extLst>
      <p:ext uri="{BB962C8B-B14F-4D97-AF65-F5344CB8AC3E}">
        <p14:creationId xmlns:p14="http://schemas.microsoft.com/office/powerpoint/2010/main" val="24041612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96FE1FE-6722-684D-A065-F91B8F447CC3}"/>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3DE1B0E5-6E93-8848-AFCA-10F43E6A05D8}"/>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AB09F1AB-C7C4-774D-8EFE-8CA972E33B2A}"/>
              </a:ext>
            </a:extLst>
          </p:cNvPr>
          <p:cNvSpPr>
            <a:spLocks noGrp="1"/>
          </p:cNvSpPr>
          <p:nvPr>
            <p:ph type="dt" sz="half" idx="10"/>
          </p:nvPr>
        </p:nvSpPr>
        <p:spPr/>
        <p:txBody>
          <a:bodyPr/>
          <a:lstStyle/>
          <a:p>
            <a:fld id="{1E687E2A-9103-4E42-9D09-059DB22C2FAD}" type="datetime1">
              <a:rPr lang="fr-FR" smtClean="0"/>
              <a:t>20/04/2026</a:t>
            </a:fld>
            <a:endParaRPr lang="fr-FR"/>
          </a:p>
        </p:txBody>
      </p:sp>
      <p:sp>
        <p:nvSpPr>
          <p:cNvPr id="5" name="Espace réservé du pied de page 4">
            <a:extLst>
              <a:ext uri="{FF2B5EF4-FFF2-40B4-BE49-F238E27FC236}">
                <a16:creationId xmlns:a16="http://schemas.microsoft.com/office/drawing/2014/main" id="{60B387AA-4FB5-7B4D-86CE-BA68BF475205}"/>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1685230D-1D9F-054D-966D-90DBE69DAC8F}"/>
              </a:ext>
            </a:extLst>
          </p:cNvPr>
          <p:cNvSpPr>
            <a:spLocks noGrp="1"/>
          </p:cNvSpPr>
          <p:nvPr>
            <p:ph type="sldNum" sz="quarter" idx="12"/>
          </p:nvPr>
        </p:nvSpPr>
        <p:spPr/>
        <p:txBody>
          <a:bodyPr/>
          <a:lstStyle/>
          <a:p>
            <a:fld id="{234F5EAF-F2B3-3F4F-A27B-D6EE9A8D21D8}" type="slidenum">
              <a:rPr lang="fr-FR" smtClean="0"/>
              <a:t>‹N°›</a:t>
            </a:fld>
            <a:endParaRPr lang="fr-FR"/>
          </a:p>
        </p:txBody>
      </p:sp>
    </p:spTree>
    <p:extLst>
      <p:ext uri="{BB962C8B-B14F-4D97-AF65-F5344CB8AC3E}">
        <p14:creationId xmlns:p14="http://schemas.microsoft.com/office/powerpoint/2010/main" val="10152119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1B54C5FC-08C9-CB45-9232-944FFF8FC279}"/>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1BF180F5-4F8D-AF49-B69B-3628189D715C}"/>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015F227E-4E7A-8E46-9663-7FA4DC04B9BA}"/>
              </a:ext>
            </a:extLst>
          </p:cNvPr>
          <p:cNvSpPr>
            <a:spLocks noGrp="1"/>
          </p:cNvSpPr>
          <p:nvPr>
            <p:ph type="dt" sz="half" idx="10"/>
          </p:nvPr>
        </p:nvSpPr>
        <p:spPr/>
        <p:txBody>
          <a:bodyPr/>
          <a:lstStyle/>
          <a:p>
            <a:fld id="{7750569E-FFA7-F140-B62A-63E58268527F}" type="datetime1">
              <a:rPr lang="fr-FR" smtClean="0"/>
              <a:t>20/04/2026</a:t>
            </a:fld>
            <a:endParaRPr lang="fr-FR"/>
          </a:p>
        </p:txBody>
      </p:sp>
      <p:sp>
        <p:nvSpPr>
          <p:cNvPr id="5" name="Espace réservé du pied de page 4">
            <a:extLst>
              <a:ext uri="{FF2B5EF4-FFF2-40B4-BE49-F238E27FC236}">
                <a16:creationId xmlns:a16="http://schemas.microsoft.com/office/drawing/2014/main" id="{E6A44A6E-88AC-1046-8144-43E10FF61CDA}"/>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D0D3054A-A674-B44E-8046-F99060FB21CC}"/>
              </a:ext>
            </a:extLst>
          </p:cNvPr>
          <p:cNvSpPr>
            <a:spLocks noGrp="1"/>
          </p:cNvSpPr>
          <p:nvPr>
            <p:ph type="sldNum" sz="quarter" idx="12"/>
          </p:nvPr>
        </p:nvSpPr>
        <p:spPr/>
        <p:txBody>
          <a:bodyPr/>
          <a:lstStyle/>
          <a:p>
            <a:fld id="{234F5EAF-F2B3-3F4F-A27B-D6EE9A8D21D8}" type="slidenum">
              <a:rPr lang="fr-FR" smtClean="0"/>
              <a:t>‹N°›</a:t>
            </a:fld>
            <a:endParaRPr lang="fr-FR"/>
          </a:p>
        </p:txBody>
      </p:sp>
    </p:spTree>
    <p:extLst>
      <p:ext uri="{BB962C8B-B14F-4D97-AF65-F5344CB8AC3E}">
        <p14:creationId xmlns:p14="http://schemas.microsoft.com/office/powerpoint/2010/main" val="12285061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F5FB24C-759F-714E-9AFF-B8C6802729CE}"/>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0918DE9E-69AF-C940-BEE0-6AF35992095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144554CA-6C1F-064F-B3FC-76C6BCB30A30}"/>
              </a:ext>
            </a:extLst>
          </p:cNvPr>
          <p:cNvSpPr>
            <a:spLocks noGrp="1"/>
          </p:cNvSpPr>
          <p:nvPr>
            <p:ph type="dt" sz="half" idx="10"/>
          </p:nvPr>
        </p:nvSpPr>
        <p:spPr/>
        <p:txBody>
          <a:bodyPr/>
          <a:lstStyle/>
          <a:p>
            <a:fld id="{F3B7FD40-18EA-F047-9715-271220904B43}" type="datetimeFigureOut">
              <a:rPr lang="fr-FR" smtClean="0"/>
              <a:t>20/04/2026</a:t>
            </a:fld>
            <a:endParaRPr lang="fr-FR"/>
          </a:p>
        </p:txBody>
      </p:sp>
      <p:sp>
        <p:nvSpPr>
          <p:cNvPr id="5" name="Espace réservé du pied de page 4">
            <a:extLst>
              <a:ext uri="{FF2B5EF4-FFF2-40B4-BE49-F238E27FC236}">
                <a16:creationId xmlns:a16="http://schemas.microsoft.com/office/drawing/2014/main" id="{EE5B1B4C-2909-0E4A-98E4-12DAB493E419}"/>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68074C9F-CCD3-9F47-8694-3BE89EAC3546}"/>
              </a:ext>
            </a:extLst>
          </p:cNvPr>
          <p:cNvSpPr>
            <a:spLocks noGrp="1"/>
          </p:cNvSpPr>
          <p:nvPr>
            <p:ph type="sldNum" sz="quarter" idx="12"/>
          </p:nvPr>
        </p:nvSpPr>
        <p:spPr/>
        <p:txBody>
          <a:bodyPr/>
          <a:lstStyle/>
          <a:p>
            <a:fld id="{51313B01-0192-5D47-B86E-5528C1B22A71}" type="slidenum">
              <a:rPr lang="fr-FR" smtClean="0"/>
              <a:t>‹N°›</a:t>
            </a:fld>
            <a:endParaRPr lang="fr-FR"/>
          </a:p>
        </p:txBody>
      </p:sp>
    </p:spTree>
    <p:extLst>
      <p:ext uri="{BB962C8B-B14F-4D97-AF65-F5344CB8AC3E}">
        <p14:creationId xmlns:p14="http://schemas.microsoft.com/office/powerpoint/2010/main" val="551486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6C5C086-9E8B-E846-8C6B-B24D5FA6C8EC}"/>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826F9EE7-EEAD-9E4D-9403-0B327B9FA405}"/>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A47078DA-2792-CC42-B3FF-A0996D36E893}"/>
              </a:ext>
            </a:extLst>
          </p:cNvPr>
          <p:cNvSpPr>
            <a:spLocks noGrp="1"/>
          </p:cNvSpPr>
          <p:nvPr>
            <p:ph type="dt" sz="half" idx="10"/>
          </p:nvPr>
        </p:nvSpPr>
        <p:spPr/>
        <p:txBody>
          <a:bodyPr/>
          <a:lstStyle/>
          <a:p>
            <a:fld id="{F3B7FD40-18EA-F047-9715-271220904B43}" type="datetimeFigureOut">
              <a:rPr lang="fr-FR" smtClean="0"/>
              <a:t>20/04/2026</a:t>
            </a:fld>
            <a:endParaRPr lang="fr-FR"/>
          </a:p>
        </p:txBody>
      </p:sp>
      <p:sp>
        <p:nvSpPr>
          <p:cNvPr id="5" name="Espace réservé du pied de page 4">
            <a:extLst>
              <a:ext uri="{FF2B5EF4-FFF2-40B4-BE49-F238E27FC236}">
                <a16:creationId xmlns:a16="http://schemas.microsoft.com/office/drawing/2014/main" id="{29E601D2-5686-7A4A-B520-E5275052355D}"/>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C81D5925-2E7B-834D-A444-642F2B5C9E92}"/>
              </a:ext>
            </a:extLst>
          </p:cNvPr>
          <p:cNvSpPr>
            <a:spLocks noGrp="1"/>
          </p:cNvSpPr>
          <p:nvPr>
            <p:ph type="sldNum" sz="quarter" idx="12"/>
          </p:nvPr>
        </p:nvSpPr>
        <p:spPr/>
        <p:txBody>
          <a:bodyPr/>
          <a:lstStyle/>
          <a:p>
            <a:fld id="{51313B01-0192-5D47-B86E-5528C1B22A71}" type="slidenum">
              <a:rPr lang="fr-FR" smtClean="0"/>
              <a:t>‹N°›</a:t>
            </a:fld>
            <a:endParaRPr lang="fr-FR"/>
          </a:p>
        </p:txBody>
      </p:sp>
    </p:spTree>
    <p:extLst>
      <p:ext uri="{BB962C8B-B14F-4D97-AF65-F5344CB8AC3E}">
        <p14:creationId xmlns:p14="http://schemas.microsoft.com/office/powerpoint/2010/main" val="19112548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7AC90F7-C592-284A-BC0C-526C1DAD5730}"/>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60BDC3AE-0DE6-C34D-9913-11687F8C229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DBA46D8A-7177-D64E-A312-A583B438D0DB}"/>
              </a:ext>
            </a:extLst>
          </p:cNvPr>
          <p:cNvSpPr>
            <a:spLocks noGrp="1"/>
          </p:cNvSpPr>
          <p:nvPr>
            <p:ph type="dt" sz="half" idx="10"/>
          </p:nvPr>
        </p:nvSpPr>
        <p:spPr/>
        <p:txBody>
          <a:bodyPr/>
          <a:lstStyle/>
          <a:p>
            <a:fld id="{F3B7FD40-18EA-F047-9715-271220904B43}" type="datetimeFigureOut">
              <a:rPr lang="fr-FR" smtClean="0"/>
              <a:t>20/04/2026</a:t>
            </a:fld>
            <a:endParaRPr lang="fr-FR"/>
          </a:p>
        </p:txBody>
      </p:sp>
      <p:sp>
        <p:nvSpPr>
          <p:cNvPr id="5" name="Espace réservé du pied de page 4">
            <a:extLst>
              <a:ext uri="{FF2B5EF4-FFF2-40B4-BE49-F238E27FC236}">
                <a16:creationId xmlns:a16="http://schemas.microsoft.com/office/drawing/2014/main" id="{1DA57E8F-21C0-4141-B3B3-356E152DAC2B}"/>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07774448-033B-8F45-9909-6757AC3D6B43}"/>
              </a:ext>
            </a:extLst>
          </p:cNvPr>
          <p:cNvSpPr>
            <a:spLocks noGrp="1"/>
          </p:cNvSpPr>
          <p:nvPr>
            <p:ph type="sldNum" sz="quarter" idx="12"/>
          </p:nvPr>
        </p:nvSpPr>
        <p:spPr/>
        <p:txBody>
          <a:bodyPr/>
          <a:lstStyle/>
          <a:p>
            <a:fld id="{51313B01-0192-5D47-B86E-5528C1B22A71}" type="slidenum">
              <a:rPr lang="fr-FR" smtClean="0"/>
              <a:t>‹N°›</a:t>
            </a:fld>
            <a:endParaRPr lang="fr-FR"/>
          </a:p>
        </p:txBody>
      </p:sp>
    </p:spTree>
    <p:extLst>
      <p:ext uri="{BB962C8B-B14F-4D97-AF65-F5344CB8AC3E}">
        <p14:creationId xmlns:p14="http://schemas.microsoft.com/office/powerpoint/2010/main" val="26721430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3D5A348-C8B1-5D4A-96CC-D5D36DF88C9A}"/>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0027318C-81C6-334F-9701-7624850E8900}"/>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64C9CC74-6112-584E-B071-1F949DB327C5}"/>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73AC6BD1-6599-8D4B-831C-C165BB195CE9}"/>
              </a:ext>
            </a:extLst>
          </p:cNvPr>
          <p:cNvSpPr>
            <a:spLocks noGrp="1"/>
          </p:cNvSpPr>
          <p:nvPr>
            <p:ph type="dt" sz="half" idx="10"/>
          </p:nvPr>
        </p:nvSpPr>
        <p:spPr/>
        <p:txBody>
          <a:bodyPr/>
          <a:lstStyle/>
          <a:p>
            <a:fld id="{F3B7FD40-18EA-F047-9715-271220904B43}" type="datetimeFigureOut">
              <a:rPr lang="fr-FR" smtClean="0"/>
              <a:t>20/04/2026</a:t>
            </a:fld>
            <a:endParaRPr lang="fr-FR"/>
          </a:p>
        </p:txBody>
      </p:sp>
      <p:sp>
        <p:nvSpPr>
          <p:cNvPr id="6" name="Espace réservé du pied de page 5">
            <a:extLst>
              <a:ext uri="{FF2B5EF4-FFF2-40B4-BE49-F238E27FC236}">
                <a16:creationId xmlns:a16="http://schemas.microsoft.com/office/drawing/2014/main" id="{FE59C332-EE1A-CD46-947E-9F958571753A}"/>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B2B8644E-B7E1-CF43-9103-09F22BD09E09}"/>
              </a:ext>
            </a:extLst>
          </p:cNvPr>
          <p:cNvSpPr>
            <a:spLocks noGrp="1"/>
          </p:cNvSpPr>
          <p:nvPr>
            <p:ph type="sldNum" sz="quarter" idx="12"/>
          </p:nvPr>
        </p:nvSpPr>
        <p:spPr/>
        <p:txBody>
          <a:bodyPr/>
          <a:lstStyle/>
          <a:p>
            <a:fld id="{51313B01-0192-5D47-B86E-5528C1B22A71}" type="slidenum">
              <a:rPr lang="fr-FR" smtClean="0"/>
              <a:t>‹N°›</a:t>
            </a:fld>
            <a:endParaRPr lang="fr-FR"/>
          </a:p>
        </p:txBody>
      </p:sp>
    </p:spTree>
    <p:extLst>
      <p:ext uri="{BB962C8B-B14F-4D97-AF65-F5344CB8AC3E}">
        <p14:creationId xmlns:p14="http://schemas.microsoft.com/office/powerpoint/2010/main" val="34935395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894A8A6-5675-B34B-B0A8-B9D748C46B9A}"/>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D456225B-69DC-4C45-BFB9-C497B2D9F9A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4D81E07D-0EF2-504B-818B-46A499FBCA1D}"/>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60A7DA15-3BDD-DD4F-A646-D5E3F9E2921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964E16EE-FC25-3D42-8B18-3657DA7BF72C}"/>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66E271E3-28E7-1349-850B-DEBE3E16D65E}"/>
              </a:ext>
            </a:extLst>
          </p:cNvPr>
          <p:cNvSpPr>
            <a:spLocks noGrp="1"/>
          </p:cNvSpPr>
          <p:nvPr>
            <p:ph type="dt" sz="half" idx="10"/>
          </p:nvPr>
        </p:nvSpPr>
        <p:spPr/>
        <p:txBody>
          <a:bodyPr/>
          <a:lstStyle/>
          <a:p>
            <a:fld id="{F3B7FD40-18EA-F047-9715-271220904B43}" type="datetimeFigureOut">
              <a:rPr lang="fr-FR" smtClean="0"/>
              <a:t>20/04/2026</a:t>
            </a:fld>
            <a:endParaRPr lang="fr-FR"/>
          </a:p>
        </p:txBody>
      </p:sp>
      <p:sp>
        <p:nvSpPr>
          <p:cNvPr id="8" name="Espace réservé du pied de page 7">
            <a:extLst>
              <a:ext uri="{FF2B5EF4-FFF2-40B4-BE49-F238E27FC236}">
                <a16:creationId xmlns:a16="http://schemas.microsoft.com/office/drawing/2014/main" id="{0A87B2A7-21E2-694A-BC0E-7EBC12CB95A4}"/>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92BED7AD-AEA7-0147-8C76-4AE1595AA638}"/>
              </a:ext>
            </a:extLst>
          </p:cNvPr>
          <p:cNvSpPr>
            <a:spLocks noGrp="1"/>
          </p:cNvSpPr>
          <p:nvPr>
            <p:ph type="sldNum" sz="quarter" idx="12"/>
          </p:nvPr>
        </p:nvSpPr>
        <p:spPr/>
        <p:txBody>
          <a:bodyPr/>
          <a:lstStyle/>
          <a:p>
            <a:fld id="{51313B01-0192-5D47-B86E-5528C1B22A71}" type="slidenum">
              <a:rPr lang="fr-FR" smtClean="0"/>
              <a:t>‹N°›</a:t>
            </a:fld>
            <a:endParaRPr lang="fr-FR"/>
          </a:p>
        </p:txBody>
      </p:sp>
    </p:spTree>
    <p:extLst>
      <p:ext uri="{BB962C8B-B14F-4D97-AF65-F5344CB8AC3E}">
        <p14:creationId xmlns:p14="http://schemas.microsoft.com/office/powerpoint/2010/main" val="16192585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MASTER">
    <p:bg>
      <p:bgPr>
        <a:solidFill>
          <a:srgbClr val="F7F9FB"/>
        </a:solidFill>
        <a:effectLst/>
      </p:bgPr>
    </p:bg>
    <p:spTree>
      <p:nvGrpSpPr>
        <p:cNvPr id="1" name=""/>
        <p:cNvGrpSpPr/>
        <p:nvPr/>
      </p:nvGrpSpPr>
      <p:grpSpPr>
        <a:xfrm>
          <a:off x="0" y="0"/>
          <a:ext cx="0" cy="0"/>
          <a:chOff x="0" y="0"/>
          <a:chExt cx="0" cy="0"/>
        </a:xfrm>
      </p:grpSpPr>
      <p:sp>
        <p:nvSpPr>
          <p:cNvPr id="2" name="Shape 0"/>
          <p:cNvSpPr/>
          <p:nvPr/>
        </p:nvSpPr>
        <p:spPr>
          <a:xfrm>
            <a:off x="0" y="0"/>
            <a:ext cx="12191695" cy="164592"/>
          </a:xfrm>
          <a:prstGeom prst="rect">
            <a:avLst/>
          </a:prstGeom>
          <a:solidFill>
            <a:srgbClr val="0F4C5C"/>
          </a:solidFill>
          <a:ln w="12700">
            <a:solidFill>
              <a:srgbClr val="0F4C5C"/>
            </a:solidFill>
            <a:prstDash val="solid"/>
          </a:ln>
        </p:spPr>
        <p:txBody>
          <a:bodyPr/>
          <a:lstStyle/>
          <a:p>
            <a:endParaRPr lang="fr-FR"/>
          </a:p>
        </p:txBody>
      </p:sp>
      <p:sp>
        <p:nvSpPr>
          <p:cNvPr id="3" name="Shape 1"/>
          <p:cNvSpPr/>
          <p:nvPr/>
        </p:nvSpPr>
        <p:spPr>
          <a:xfrm>
            <a:off x="0" y="6565392"/>
            <a:ext cx="12191695" cy="292608"/>
          </a:xfrm>
          <a:prstGeom prst="rect">
            <a:avLst/>
          </a:prstGeom>
          <a:solidFill>
            <a:srgbClr val="0F4C5C"/>
          </a:solidFill>
          <a:ln w="12700">
            <a:solidFill>
              <a:srgbClr val="0F4C5C"/>
            </a:solidFill>
            <a:prstDash val="solid"/>
          </a:ln>
        </p:spPr>
        <p:txBody>
          <a:bodyPr/>
          <a:lstStyle/>
          <a:p>
            <a:endParaRPr lang="fr-FR"/>
          </a:p>
        </p:txBody>
      </p:sp>
      <p:sp>
        <p:nvSpPr>
          <p:cNvPr id="25" name="Slide Number Placeholder 0"/>
          <p:cNvSpPr>
            <a:spLocks noGrp="1"/>
          </p:cNvSpPr>
          <p:nvPr>
            <p:ph type="sldNum" sz="quarter" idx="4294967295"/>
          </p:nvPr>
        </p:nvSpPr>
        <p:spPr>
          <a:xfrm>
            <a:off x="11430000" y="6565392"/>
            <a:ext cx="411480" cy="182880"/>
          </a:xfrm>
          <a:prstGeom prst="rect">
            <a:avLst/>
          </a:prstGeom>
          <a:extLst>
            <a:ext uri="{C572A759-6A51-4108-AA02-DFA0A04FC94B}">
              <ma14:wrappingTextBoxFlag xmlns:ma14="http://schemas.microsoft.com/office/mac/drawingml/2011/main" xmlns="" val="0"/>
            </a:ext>
          </a:extLst>
        </p:spPr>
        <p:txBody>
          <a:bodyPr/>
          <a:lstStyle>
            <a:lvl1pPr>
              <a:defRPr sz="1000">
                <a:solidFill>
                  <a:srgbClr val="FFFFFF"/>
                </a:solidFill>
                <a:latin typeface="Aptos"/>
                <a:ea typeface="Aptos"/>
                <a:cs typeface="Aptos"/>
              </a:defRPr>
            </a:lvl1pPr>
          </a:lstStyle>
          <a:p>
            <a:pPr algn="ctr"/>
            <a:fld id="{F7021451-1387-4CA6-816F-3879F97B5CBC}" type="slidenum">
              <a:rPr lang="en-US" b="0"/>
              <a:t>‹N°›</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9E34167-67DC-0C4E-ACB7-B8D6A1498723}"/>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19FEFC99-E8BF-9742-B15F-0F7AD2547CF6}"/>
              </a:ext>
            </a:extLst>
          </p:cNvPr>
          <p:cNvSpPr>
            <a:spLocks noGrp="1"/>
          </p:cNvSpPr>
          <p:nvPr>
            <p:ph type="dt" sz="half" idx="10"/>
          </p:nvPr>
        </p:nvSpPr>
        <p:spPr/>
        <p:txBody>
          <a:bodyPr/>
          <a:lstStyle/>
          <a:p>
            <a:fld id="{F3B7FD40-18EA-F047-9715-271220904B43}" type="datetimeFigureOut">
              <a:rPr lang="fr-FR" smtClean="0"/>
              <a:t>20/04/2026</a:t>
            </a:fld>
            <a:endParaRPr lang="fr-FR"/>
          </a:p>
        </p:txBody>
      </p:sp>
      <p:sp>
        <p:nvSpPr>
          <p:cNvPr id="4" name="Espace réservé du pied de page 3">
            <a:extLst>
              <a:ext uri="{FF2B5EF4-FFF2-40B4-BE49-F238E27FC236}">
                <a16:creationId xmlns:a16="http://schemas.microsoft.com/office/drawing/2014/main" id="{566CC83E-57BA-6040-BA8F-37A8044835AF}"/>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0A453B10-1555-4A47-B6E3-437E97EAC437}"/>
              </a:ext>
            </a:extLst>
          </p:cNvPr>
          <p:cNvSpPr>
            <a:spLocks noGrp="1"/>
          </p:cNvSpPr>
          <p:nvPr>
            <p:ph type="sldNum" sz="quarter" idx="12"/>
          </p:nvPr>
        </p:nvSpPr>
        <p:spPr/>
        <p:txBody>
          <a:bodyPr/>
          <a:lstStyle/>
          <a:p>
            <a:fld id="{51313B01-0192-5D47-B86E-5528C1B22A71}" type="slidenum">
              <a:rPr lang="fr-FR" smtClean="0"/>
              <a:t>‹N°›</a:t>
            </a:fld>
            <a:endParaRPr lang="fr-FR"/>
          </a:p>
        </p:txBody>
      </p:sp>
    </p:spTree>
    <p:extLst>
      <p:ext uri="{BB962C8B-B14F-4D97-AF65-F5344CB8AC3E}">
        <p14:creationId xmlns:p14="http://schemas.microsoft.com/office/powerpoint/2010/main" val="42233725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074C5FCC-2C0A-EA4F-BA0D-57ADCF59DABB}"/>
              </a:ext>
            </a:extLst>
          </p:cNvPr>
          <p:cNvSpPr>
            <a:spLocks noGrp="1"/>
          </p:cNvSpPr>
          <p:nvPr>
            <p:ph type="dt" sz="half" idx="10"/>
          </p:nvPr>
        </p:nvSpPr>
        <p:spPr/>
        <p:txBody>
          <a:bodyPr/>
          <a:lstStyle/>
          <a:p>
            <a:fld id="{F3B7FD40-18EA-F047-9715-271220904B43}" type="datetimeFigureOut">
              <a:rPr lang="fr-FR" smtClean="0"/>
              <a:t>20/04/2026</a:t>
            </a:fld>
            <a:endParaRPr lang="fr-FR"/>
          </a:p>
        </p:txBody>
      </p:sp>
      <p:sp>
        <p:nvSpPr>
          <p:cNvPr id="3" name="Espace réservé du pied de page 2">
            <a:extLst>
              <a:ext uri="{FF2B5EF4-FFF2-40B4-BE49-F238E27FC236}">
                <a16:creationId xmlns:a16="http://schemas.microsoft.com/office/drawing/2014/main" id="{5AA7325D-4AE4-9D4B-91DE-A04965D0912E}"/>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0E89E23F-63F1-0343-AE69-27BD695C61E9}"/>
              </a:ext>
            </a:extLst>
          </p:cNvPr>
          <p:cNvSpPr>
            <a:spLocks noGrp="1"/>
          </p:cNvSpPr>
          <p:nvPr>
            <p:ph type="sldNum" sz="quarter" idx="12"/>
          </p:nvPr>
        </p:nvSpPr>
        <p:spPr/>
        <p:txBody>
          <a:bodyPr/>
          <a:lstStyle/>
          <a:p>
            <a:fld id="{51313B01-0192-5D47-B86E-5528C1B22A71}" type="slidenum">
              <a:rPr lang="fr-FR" smtClean="0"/>
              <a:t>‹N°›</a:t>
            </a:fld>
            <a:endParaRPr lang="fr-FR"/>
          </a:p>
        </p:txBody>
      </p:sp>
    </p:spTree>
    <p:extLst>
      <p:ext uri="{BB962C8B-B14F-4D97-AF65-F5344CB8AC3E}">
        <p14:creationId xmlns:p14="http://schemas.microsoft.com/office/powerpoint/2010/main" val="13460854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1621C60-93F6-EE45-BCCC-FF6521841C8A}"/>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CA5E766D-E30D-0846-8D7D-1E4D2FA69ED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5B251EF4-0D1A-184C-BF62-592EE444F0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FF0A4CBB-EF99-AF40-BDCA-F6942B44558C}"/>
              </a:ext>
            </a:extLst>
          </p:cNvPr>
          <p:cNvSpPr>
            <a:spLocks noGrp="1"/>
          </p:cNvSpPr>
          <p:nvPr>
            <p:ph type="dt" sz="half" idx="10"/>
          </p:nvPr>
        </p:nvSpPr>
        <p:spPr/>
        <p:txBody>
          <a:bodyPr/>
          <a:lstStyle/>
          <a:p>
            <a:fld id="{F3B7FD40-18EA-F047-9715-271220904B43}" type="datetimeFigureOut">
              <a:rPr lang="fr-FR" smtClean="0"/>
              <a:t>20/04/2026</a:t>
            </a:fld>
            <a:endParaRPr lang="fr-FR"/>
          </a:p>
        </p:txBody>
      </p:sp>
      <p:sp>
        <p:nvSpPr>
          <p:cNvPr id="6" name="Espace réservé du pied de page 5">
            <a:extLst>
              <a:ext uri="{FF2B5EF4-FFF2-40B4-BE49-F238E27FC236}">
                <a16:creationId xmlns:a16="http://schemas.microsoft.com/office/drawing/2014/main" id="{E38A1CD9-74E4-9E4E-BC43-224692564376}"/>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71F4FA4C-C631-2447-A3AA-94C4DF7E5F6C}"/>
              </a:ext>
            </a:extLst>
          </p:cNvPr>
          <p:cNvSpPr>
            <a:spLocks noGrp="1"/>
          </p:cNvSpPr>
          <p:nvPr>
            <p:ph type="sldNum" sz="quarter" idx="12"/>
          </p:nvPr>
        </p:nvSpPr>
        <p:spPr/>
        <p:txBody>
          <a:bodyPr/>
          <a:lstStyle/>
          <a:p>
            <a:fld id="{51313B01-0192-5D47-B86E-5528C1B22A71}" type="slidenum">
              <a:rPr lang="fr-FR" smtClean="0"/>
              <a:t>‹N°›</a:t>
            </a:fld>
            <a:endParaRPr lang="fr-FR"/>
          </a:p>
        </p:txBody>
      </p:sp>
    </p:spTree>
    <p:extLst>
      <p:ext uri="{BB962C8B-B14F-4D97-AF65-F5344CB8AC3E}">
        <p14:creationId xmlns:p14="http://schemas.microsoft.com/office/powerpoint/2010/main" val="6352274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D108A64-C49E-DA45-BB26-31C10656DC6D}"/>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F39814DC-C07E-A242-8DB6-7474D634D73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AA454C12-4ABD-B244-B753-9687C61E4C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D4DF4D1F-DD79-E244-8886-965D99DFF5B4}"/>
              </a:ext>
            </a:extLst>
          </p:cNvPr>
          <p:cNvSpPr>
            <a:spLocks noGrp="1"/>
          </p:cNvSpPr>
          <p:nvPr>
            <p:ph type="dt" sz="half" idx="10"/>
          </p:nvPr>
        </p:nvSpPr>
        <p:spPr/>
        <p:txBody>
          <a:bodyPr/>
          <a:lstStyle/>
          <a:p>
            <a:fld id="{F3B7FD40-18EA-F047-9715-271220904B43}" type="datetimeFigureOut">
              <a:rPr lang="fr-FR" smtClean="0"/>
              <a:t>20/04/2026</a:t>
            </a:fld>
            <a:endParaRPr lang="fr-FR"/>
          </a:p>
        </p:txBody>
      </p:sp>
      <p:sp>
        <p:nvSpPr>
          <p:cNvPr id="6" name="Espace réservé du pied de page 5">
            <a:extLst>
              <a:ext uri="{FF2B5EF4-FFF2-40B4-BE49-F238E27FC236}">
                <a16:creationId xmlns:a16="http://schemas.microsoft.com/office/drawing/2014/main" id="{B8789B87-D3B6-354C-84C3-D1A682B9FB93}"/>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9C8F68AB-10DF-1F4A-8B24-B67BEF6965F2}"/>
              </a:ext>
            </a:extLst>
          </p:cNvPr>
          <p:cNvSpPr>
            <a:spLocks noGrp="1"/>
          </p:cNvSpPr>
          <p:nvPr>
            <p:ph type="sldNum" sz="quarter" idx="12"/>
          </p:nvPr>
        </p:nvSpPr>
        <p:spPr/>
        <p:txBody>
          <a:bodyPr/>
          <a:lstStyle/>
          <a:p>
            <a:fld id="{51313B01-0192-5D47-B86E-5528C1B22A71}" type="slidenum">
              <a:rPr lang="fr-FR" smtClean="0"/>
              <a:t>‹N°›</a:t>
            </a:fld>
            <a:endParaRPr lang="fr-FR"/>
          </a:p>
        </p:txBody>
      </p:sp>
    </p:spTree>
    <p:extLst>
      <p:ext uri="{BB962C8B-B14F-4D97-AF65-F5344CB8AC3E}">
        <p14:creationId xmlns:p14="http://schemas.microsoft.com/office/powerpoint/2010/main" val="38187200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4BFEF59-6C6D-054E-B2A3-C8498C7E186E}"/>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FFEB4955-93A7-C442-9444-BDE3AC895D2A}"/>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5ADFF87E-BC54-CE4C-A117-AAC7FCA0CCEF}"/>
              </a:ext>
            </a:extLst>
          </p:cNvPr>
          <p:cNvSpPr>
            <a:spLocks noGrp="1"/>
          </p:cNvSpPr>
          <p:nvPr>
            <p:ph type="dt" sz="half" idx="10"/>
          </p:nvPr>
        </p:nvSpPr>
        <p:spPr/>
        <p:txBody>
          <a:bodyPr/>
          <a:lstStyle/>
          <a:p>
            <a:fld id="{F3B7FD40-18EA-F047-9715-271220904B43}" type="datetimeFigureOut">
              <a:rPr lang="fr-FR" smtClean="0"/>
              <a:t>20/04/2026</a:t>
            </a:fld>
            <a:endParaRPr lang="fr-FR"/>
          </a:p>
        </p:txBody>
      </p:sp>
      <p:sp>
        <p:nvSpPr>
          <p:cNvPr id="5" name="Espace réservé du pied de page 4">
            <a:extLst>
              <a:ext uri="{FF2B5EF4-FFF2-40B4-BE49-F238E27FC236}">
                <a16:creationId xmlns:a16="http://schemas.microsoft.com/office/drawing/2014/main" id="{4ACBC7B2-6B40-D94E-B041-9032ED1E832A}"/>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93AF2970-621E-FC40-B661-6987D7A3BF68}"/>
              </a:ext>
            </a:extLst>
          </p:cNvPr>
          <p:cNvSpPr>
            <a:spLocks noGrp="1"/>
          </p:cNvSpPr>
          <p:nvPr>
            <p:ph type="sldNum" sz="quarter" idx="12"/>
          </p:nvPr>
        </p:nvSpPr>
        <p:spPr/>
        <p:txBody>
          <a:bodyPr/>
          <a:lstStyle/>
          <a:p>
            <a:fld id="{51313B01-0192-5D47-B86E-5528C1B22A71}" type="slidenum">
              <a:rPr lang="fr-FR" smtClean="0"/>
              <a:t>‹N°›</a:t>
            </a:fld>
            <a:endParaRPr lang="fr-FR"/>
          </a:p>
        </p:txBody>
      </p:sp>
    </p:spTree>
    <p:extLst>
      <p:ext uri="{BB962C8B-B14F-4D97-AF65-F5344CB8AC3E}">
        <p14:creationId xmlns:p14="http://schemas.microsoft.com/office/powerpoint/2010/main" val="396956501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E70A9698-EEBB-6141-A584-036531236758}"/>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F1579E0C-330B-E84F-942B-49F6E555D6F4}"/>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D8EF307D-6189-DE44-B9D9-06DBCF0A2ED8}"/>
              </a:ext>
            </a:extLst>
          </p:cNvPr>
          <p:cNvSpPr>
            <a:spLocks noGrp="1"/>
          </p:cNvSpPr>
          <p:nvPr>
            <p:ph type="dt" sz="half" idx="10"/>
          </p:nvPr>
        </p:nvSpPr>
        <p:spPr/>
        <p:txBody>
          <a:bodyPr/>
          <a:lstStyle/>
          <a:p>
            <a:fld id="{F3B7FD40-18EA-F047-9715-271220904B43}" type="datetimeFigureOut">
              <a:rPr lang="fr-FR" smtClean="0"/>
              <a:t>20/04/2026</a:t>
            </a:fld>
            <a:endParaRPr lang="fr-FR"/>
          </a:p>
        </p:txBody>
      </p:sp>
      <p:sp>
        <p:nvSpPr>
          <p:cNvPr id="5" name="Espace réservé du pied de page 4">
            <a:extLst>
              <a:ext uri="{FF2B5EF4-FFF2-40B4-BE49-F238E27FC236}">
                <a16:creationId xmlns:a16="http://schemas.microsoft.com/office/drawing/2014/main" id="{73B68F37-73EC-4F4D-AF7C-700E51EB797C}"/>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CCE13C1-1A47-AB4E-A21C-08ED39EB5DC1}"/>
              </a:ext>
            </a:extLst>
          </p:cNvPr>
          <p:cNvSpPr>
            <a:spLocks noGrp="1"/>
          </p:cNvSpPr>
          <p:nvPr>
            <p:ph type="sldNum" sz="quarter" idx="12"/>
          </p:nvPr>
        </p:nvSpPr>
        <p:spPr/>
        <p:txBody>
          <a:bodyPr/>
          <a:lstStyle/>
          <a:p>
            <a:fld id="{51313B01-0192-5D47-B86E-5528C1B22A71}" type="slidenum">
              <a:rPr lang="fr-FR" smtClean="0"/>
              <a:t>‹N°›</a:t>
            </a:fld>
            <a:endParaRPr lang="fr-FR"/>
          </a:p>
        </p:txBody>
      </p:sp>
    </p:spTree>
    <p:extLst>
      <p:ext uri="{BB962C8B-B14F-4D97-AF65-F5344CB8AC3E}">
        <p14:creationId xmlns:p14="http://schemas.microsoft.com/office/powerpoint/2010/main" val="10668381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2902F9F-C764-8F44-A718-60F7A55FCAAF}"/>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0DC6949C-BC3F-304D-B447-2AEE7E1B1193}"/>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FD8F4F0F-93AA-6147-8F1E-47DD08DA0B81}"/>
              </a:ext>
            </a:extLst>
          </p:cNvPr>
          <p:cNvSpPr>
            <a:spLocks noGrp="1"/>
          </p:cNvSpPr>
          <p:nvPr>
            <p:ph type="dt" sz="half" idx="10"/>
          </p:nvPr>
        </p:nvSpPr>
        <p:spPr/>
        <p:txBody>
          <a:bodyPr/>
          <a:lstStyle/>
          <a:p>
            <a:fld id="{7A028C33-B1DB-6A48-AA27-10A63EEDE0FE}" type="datetime1">
              <a:rPr lang="fr-FR" smtClean="0"/>
              <a:t>20/04/2026</a:t>
            </a:fld>
            <a:endParaRPr lang="fr-FR"/>
          </a:p>
        </p:txBody>
      </p:sp>
      <p:sp>
        <p:nvSpPr>
          <p:cNvPr id="5" name="Espace réservé du pied de page 4">
            <a:extLst>
              <a:ext uri="{FF2B5EF4-FFF2-40B4-BE49-F238E27FC236}">
                <a16:creationId xmlns:a16="http://schemas.microsoft.com/office/drawing/2014/main" id="{C642A11D-27FF-5943-A911-1BC3C3395229}"/>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F2A641DC-BC47-074C-90B7-A9A9567E9E61}"/>
              </a:ext>
            </a:extLst>
          </p:cNvPr>
          <p:cNvSpPr>
            <a:spLocks noGrp="1"/>
          </p:cNvSpPr>
          <p:nvPr>
            <p:ph type="sldNum" sz="quarter" idx="12"/>
          </p:nvPr>
        </p:nvSpPr>
        <p:spPr/>
        <p:txBody>
          <a:bodyPr/>
          <a:lstStyle/>
          <a:p>
            <a:fld id="{234F5EAF-F2B3-3F4F-A27B-D6EE9A8D21D8}" type="slidenum">
              <a:rPr lang="fr-FR" smtClean="0"/>
              <a:t>‹N°›</a:t>
            </a:fld>
            <a:endParaRPr lang="fr-FR"/>
          </a:p>
        </p:txBody>
      </p:sp>
    </p:spTree>
    <p:extLst>
      <p:ext uri="{BB962C8B-B14F-4D97-AF65-F5344CB8AC3E}">
        <p14:creationId xmlns:p14="http://schemas.microsoft.com/office/powerpoint/2010/main" val="25653253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B8594F0-AC6E-4040-9C8C-E36BA4533459}"/>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4F6A83A6-EE1A-0F4F-9AB8-30A88C1E124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422EBDAA-DA3F-BC4D-9219-41EB554CB547}"/>
              </a:ext>
            </a:extLst>
          </p:cNvPr>
          <p:cNvSpPr>
            <a:spLocks noGrp="1"/>
          </p:cNvSpPr>
          <p:nvPr>
            <p:ph type="dt" sz="half" idx="10"/>
          </p:nvPr>
        </p:nvSpPr>
        <p:spPr/>
        <p:txBody>
          <a:bodyPr/>
          <a:lstStyle/>
          <a:p>
            <a:fld id="{FDB15680-ED5A-F34E-B6D9-F52DCEE5A1E2}" type="datetime1">
              <a:rPr lang="fr-FR" smtClean="0"/>
              <a:t>20/04/2026</a:t>
            </a:fld>
            <a:endParaRPr lang="fr-FR"/>
          </a:p>
        </p:txBody>
      </p:sp>
      <p:sp>
        <p:nvSpPr>
          <p:cNvPr id="5" name="Espace réservé du pied de page 4">
            <a:extLst>
              <a:ext uri="{FF2B5EF4-FFF2-40B4-BE49-F238E27FC236}">
                <a16:creationId xmlns:a16="http://schemas.microsoft.com/office/drawing/2014/main" id="{3A632B5C-43C7-1740-A076-238F4D7D6B2A}"/>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DAE65F1D-85AD-8B40-A0A5-5DEC6FE48F21}"/>
              </a:ext>
            </a:extLst>
          </p:cNvPr>
          <p:cNvSpPr>
            <a:spLocks noGrp="1"/>
          </p:cNvSpPr>
          <p:nvPr>
            <p:ph type="sldNum" sz="quarter" idx="12"/>
          </p:nvPr>
        </p:nvSpPr>
        <p:spPr/>
        <p:txBody>
          <a:bodyPr/>
          <a:lstStyle/>
          <a:p>
            <a:fld id="{234F5EAF-F2B3-3F4F-A27B-D6EE9A8D21D8}" type="slidenum">
              <a:rPr lang="fr-FR" smtClean="0"/>
              <a:t>‹N°›</a:t>
            </a:fld>
            <a:endParaRPr lang="fr-FR"/>
          </a:p>
        </p:txBody>
      </p:sp>
    </p:spTree>
    <p:extLst>
      <p:ext uri="{BB962C8B-B14F-4D97-AF65-F5344CB8AC3E}">
        <p14:creationId xmlns:p14="http://schemas.microsoft.com/office/powerpoint/2010/main" val="13303800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2902F9F-C764-8F44-A718-60F7A55FCAAF}"/>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0DC6949C-BC3F-304D-B447-2AEE7E1B1193}"/>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FD8F4F0F-93AA-6147-8F1E-47DD08DA0B81}"/>
              </a:ext>
            </a:extLst>
          </p:cNvPr>
          <p:cNvSpPr>
            <a:spLocks noGrp="1"/>
          </p:cNvSpPr>
          <p:nvPr>
            <p:ph type="dt" sz="half" idx="10"/>
          </p:nvPr>
        </p:nvSpPr>
        <p:spPr/>
        <p:txBody>
          <a:bodyPr/>
          <a:lstStyle/>
          <a:p>
            <a:fld id="{7A028C33-B1DB-6A48-AA27-10A63EEDE0FE}" type="datetime1">
              <a:rPr lang="fr-FR" smtClean="0"/>
              <a:t>20/04/2026</a:t>
            </a:fld>
            <a:endParaRPr lang="fr-FR"/>
          </a:p>
        </p:txBody>
      </p:sp>
      <p:sp>
        <p:nvSpPr>
          <p:cNvPr id="5" name="Espace réservé du pied de page 4">
            <a:extLst>
              <a:ext uri="{FF2B5EF4-FFF2-40B4-BE49-F238E27FC236}">
                <a16:creationId xmlns:a16="http://schemas.microsoft.com/office/drawing/2014/main" id="{C642A11D-27FF-5943-A911-1BC3C3395229}"/>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F2A641DC-BC47-074C-90B7-A9A9567E9E61}"/>
              </a:ext>
            </a:extLst>
          </p:cNvPr>
          <p:cNvSpPr>
            <a:spLocks noGrp="1"/>
          </p:cNvSpPr>
          <p:nvPr>
            <p:ph type="sldNum" sz="quarter" idx="12"/>
          </p:nvPr>
        </p:nvSpPr>
        <p:spPr/>
        <p:txBody>
          <a:bodyPr/>
          <a:lstStyle/>
          <a:p>
            <a:fld id="{234F5EAF-F2B3-3F4F-A27B-D6EE9A8D21D8}" type="slidenum">
              <a:rPr lang="fr-FR" smtClean="0"/>
              <a:t>‹N°›</a:t>
            </a:fld>
            <a:endParaRPr lang="fr-FR"/>
          </a:p>
        </p:txBody>
      </p:sp>
    </p:spTree>
    <p:extLst>
      <p:ext uri="{BB962C8B-B14F-4D97-AF65-F5344CB8AC3E}">
        <p14:creationId xmlns:p14="http://schemas.microsoft.com/office/powerpoint/2010/main" val="11761957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AA7A4B-E7C0-474C-AE2A-B8722C4993B6}"/>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9DABE060-7B4B-D343-9A6D-61AD3D23350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33DD45B6-0CEC-F747-9319-867D644300BF}"/>
              </a:ext>
            </a:extLst>
          </p:cNvPr>
          <p:cNvSpPr>
            <a:spLocks noGrp="1"/>
          </p:cNvSpPr>
          <p:nvPr>
            <p:ph type="dt" sz="half" idx="10"/>
          </p:nvPr>
        </p:nvSpPr>
        <p:spPr/>
        <p:txBody>
          <a:bodyPr/>
          <a:lstStyle/>
          <a:p>
            <a:fld id="{AA19119D-963E-9A41-AAAA-97E69EFD823F}" type="datetime1">
              <a:rPr lang="fr-FR" smtClean="0"/>
              <a:t>20/04/2026</a:t>
            </a:fld>
            <a:endParaRPr lang="fr-FR"/>
          </a:p>
        </p:txBody>
      </p:sp>
      <p:sp>
        <p:nvSpPr>
          <p:cNvPr id="5" name="Espace réservé du pied de page 4">
            <a:extLst>
              <a:ext uri="{FF2B5EF4-FFF2-40B4-BE49-F238E27FC236}">
                <a16:creationId xmlns:a16="http://schemas.microsoft.com/office/drawing/2014/main" id="{23546077-4CE4-9649-99A9-64E6DFBF9942}"/>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F5F6406E-DAFB-094B-B89E-686003AE0631}"/>
              </a:ext>
            </a:extLst>
          </p:cNvPr>
          <p:cNvSpPr>
            <a:spLocks noGrp="1"/>
          </p:cNvSpPr>
          <p:nvPr>
            <p:ph type="sldNum" sz="quarter" idx="12"/>
          </p:nvPr>
        </p:nvSpPr>
        <p:spPr/>
        <p:txBody>
          <a:bodyPr/>
          <a:lstStyle/>
          <a:p>
            <a:fld id="{234F5EAF-F2B3-3F4F-A27B-D6EE9A8D21D8}" type="slidenum">
              <a:rPr lang="fr-FR" smtClean="0"/>
              <a:t>‹N°›</a:t>
            </a:fld>
            <a:endParaRPr lang="fr-FR"/>
          </a:p>
        </p:txBody>
      </p:sp>
    </p:spTree>
    <p:extLst>
      <p:ext uri="{BB962C8B-B14F-4D97-AF65-F5344CB8AC3E}">
        <p14:creationId xmlns:p14="http://schemas.microsoft.com/office/powerpoint/2010/main" val="24457886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B70EEFD-86A6-CB4E-BB89-70864740F7A0}"/>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10634708-DAE8-B240-A38C-35764DB6782C}"/>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A9C54824-B079-4C4B-8595-EA2010C84AC0}"/>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49E54DA5-F6DA-C44A-9388-99FECFEC1799}"/>
              </a:ext>
            </a:extLst>
          </p:cNvPr>
          <p:cNvSpPr>
            <a:spLocks noGrp="1"/>
          </p:cNvSpPr>
          <p:nvPr>
            <p:ph type="dt" sz="half" idx="10"/>
          </p:nvPr>
        </p:nvSpPr>
        <p:spPr/>
        <p:txBody>
          <a:bodyPr/>
          <a:lstStyle/>
          <a:p>
            <a:fld id="{7208DDD1-D467-DE40-8C6E-B537CAB737E7}" type="datetime1">
              <a:rPr lang="fr-FR" smtClean="0"/>
              <a:t>20/04/2026</a:t>
            </a:fld>
            <a:endParaRPr lang="fr-FR"/>
          </a:p>
        </p:txBody>
      </p:sp>
      <p:sp>
        <p:nvSpPr>
          <p:cNvPr id="6" name="Espace réservé du pied de page 5">
            <a:extLst>
              <a:ext uri="{FF2B5EF4-FFF2-40B4-BE49-F238E27FC236}">
                <a16:creationId xmlns:a16="http://schemas.microsoft.com/office/drawing/2014/main" id="{6FED557F-0EBD-614A-AD1D-A8ACD8BF01B0}"/>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6C1C37EE-6C41-A941-8EA6-DF981650CB50}"/>
              </a:ext>
            </a:extLst>
          </p:cNvPr>
          <p:cNvSpPr>
            <a:spLocks noGrp="1"/>
          </p:cNvSpPr>
          <p:nvPr>
            <p:ph type="sldNum" sz="quarter" idx="12"/>
          </p:nvPr>
        </p:nvSpPr>
        <p:spPr/>
        <p:txBody>
          <a:bodyPr/>
          <a:lstStyle/>
          <a:p>
            <a:fld id="{234F5EAF-F2B3-3F4F-A27B-D6EE9A8D21D8}" type="slidenum">
              <a:rPr lang="fr-FR" smtClean="0"/>
              <a:t>‹N°›</a:t>
            </a:fld>
            <a:endParaRPr lang="fr-FR"/>
          </a:p>
        </p:txBody>
      </p:sp>
    </p:spTree>
    <p:extLst>
      <p:ext uri="{BB962C8B-B14F-4D97-AF65-F5344CB8AC3E}">
        <p14:creationId xmlns:p14="http://schemas.microsoft.com/office/powerpoint/2010/main" val="27943122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ED94183-F255-B248-A74C-949E05C6CEEE}"/>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46115D0E-D603-9442-9C3E-FC388011D1B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FA809DF6-0DE0-6F40-B2F0-369E9A20C356}"/>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045CB55A-DE3E-D94F-8C40-B2814B8D77F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80AF70F6-3488-F144-AAB2-2A69E671BE82}"/>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9DA0F5F9-DFA7-7D47-9B8F-DEF81F045998}"/>
              </a:ext>
            </a:extLst>
          </p:cNvPr>
          <p:cNvSpPr>
            <a:spLocks noGrp="1"/>
          </p:cNvSpPr>
          <p:nvPr>
            <p:ph type="dt" sz="half" idx="10"/>
          </p:nvPr>
        </p:nvSpPr>
        <p:spPr/>
        <p:txBody>
          <a:bodyPr/>
          <a:lstStyle/>
          <a:p>
            <a:fld id="{BC3435EE-A85F-634B-A1CC-55F9BDAA0B95}" type="datetime1">
              <a:rPr lang="fr-FR" smtClean="0"/>
              <a:t>20/04/2026</a:t>
            </a:fld>
            <a:endParaRPr lang="fr-FR"/>
          </a:p>
        </p:txBody>
      </p:sp>
      <p:sp>
        <p:nvSpPr>
          <p:cNvPr id="8" name="Espace réservé du pied de page 7">
            <a:extLst>
              <a:ext uri="{FF2B5EF4-FFF2-40B4-BE49-F238E27FC236}">
                <a16:creationId xmlns:a16="http://schemas.microsoft.com/office/drawing/2014/main" id="{474EA7EC-05BB-FA4E-84AE-33B577CE4BAF}"/>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6C8B8159-0BA5-104D-AD6C-1EF42E22BA27}"/>
              </a:ext>
            </a:extLst>
          </p:cNvPr>
          <p:cNvSpPr>
            <a:spLocks noGrp="1"/>
          </p:cNvSpPr>
          <p:nvPr>
            <p:ph type="sldNum" sz="quarter" idx="12"/>
          </p:nvPr>
        </p:nvSpPr>
        <p:spPr/>
        <p:txBody>
          <a:bodyPr/>
          <a:lstStyle/>
          <a:p>
            <a:fld id="{234F5EAF-F2B3-3F4F-A27B-D6EE9A8D21D8}" type="slidenum">
              <a:rPr lang="fr-FR" smtClean="0"/>
              <a:t>‹N°›</a:t>
            </a:fld>
            <a:endParaRPr lang="fr-FR"/>
          </a:p>
        </p:txBody>
      </p:sp>
    </p:spTree>
    <p:extLst>
      <p:ext uri="{BB962C8B-B14F-4D97-AF65-F5344CB8AC3E}">
        <p14:creationId xmlns:p14="http://schemas.microsoft.com/office/powerpoint/2010/main" val="20227559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B34587E-184F-0C46-8ED0-DD64C48FAA67}"/>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4DFBB8EF-C3E6-3F4A-B2F9-42EDDFFA0074}"/>
              </a:ext>
            </a:extLst>
          </p:cNvPr>
          <p:cNvSpPr>
            <a:spLocks noGrp="1"/>
          </p:cNvSpPr>
          <p:nvPr>
            <p:ph type="dt" sz="half" idx="10"/>
          </p:nvPr>
        </p:nvSpPr>
        <p:spPr/>
        <p:txBody>
          <a:bodyPr/>
          <a:lstStyle/>
          <a:p>
            <a:fld id="{1F75E903-17AA-C242-957D-4F348F1FD9ED}" type="datetime1">
              <a:rPr lang="fr-FR" smtClean="0"/>
              <a:t>20/04/2026</a:t>
            </a:fld>
            <a:endParaRPr lang="fr-FR"/>
          </a:p>
        </p:txBody>
      </p:sp>
      <p:sp>
        <p:nvSpPr>
          <p:cNvPr id="4" name="Espace réservé du pied de page 3">
            <a:extLst>
              <a:ext uri="{FF2B5EF4-FFF2-40B4-BE49-F238E27FC236}">
                <a16:creationId xmlns:a16="http://schemas.microsoft.com/office/drawing/2014/main" id="{DECEB773-7821-184D-B21D-E60B4CC3EA28}"/>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9EA4447E-9267-DB4E-82C8-D1DFF3655354}"/>
              </a:ext>
            </a:extLst>
          </p:cNvPr>
          <p:cNvSpPr>
            <a:spLocks noGrp="1"/>
          </p:cNvSpPr>
          <p:nvPr>
            <p:ph type="sldNum" sz="quarter" idx="12"/>
          </p:nvPr>
        </p:nvSpPr>
        <p:spPr/>
        <p:txBody>
          <a:bodyPr/>
          <a:lstStyle/>
          <a:p>
            <a:fld id="{234F5EAF-F2B3-3F4F-A27B-D6EE9A8D21D8}" type="slidenum">
              <a:rPr lang="fr-FR" smtClean="0"/>
              <a:t>‹N°›</a:t>
            </a:fld>
            <a:endParaRPr lang="fr-FR"/>
          </a:p>
        </p:txBody>
      </p:sp>
    </p:spTree>
    <p:extLst>
      <p:ext uri="{BB962C8B-B14F-4D97-AF65-F5344CB8AC3E}">
        <p14:creationId xmlns:p14="http://schemas.microsoft.com/office/powerpoint/2010/main" val="157385997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3.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5" name="Slide Number Placeholder 0"/>
          <p:cNvSpPr>
            <a:spLocks noGrp="1"/>
          </p:cNvSpPr>
          <p:nvPr>
            <p:ph type="sldNum" sz="quarter" idx="4294967295"/>
          </p:nvPr>
        </p:nvSpPr>
        <p:spPr>
          <a:xfrm>
            <a:off x="11430000" y="6565392"/>
            <a:ext cx="411480" cy="182880"/>
          </a:xfrm>
          <a:prstGeom prst="rect">
            <a:avLst/>
          </a:prstGeom>
          <a:extLst>
            <a:ext uri="{C572A759-6A51-4108-AA02-DFA0A04FC94B}">
              <ma14:wrappingTextBoxFlag xmlns:ma14="http://schemas.microsoft.com/office/mac/drawingml/2011/main" xmlns="" val="0"/>
            </a:ext>
          </a:extLst>
        </p:spPr>
        <p:txBody>
          <a:bodyPr/>
          <a:lstStyle>
            <a:lvl1pPr>
              <a:defRPr sz="1000">
                <a:solidFill>
                  <a:srgbClr val="FFFFFF"/>
                </a:solidFill>
                <a:latin typeface="Aptos"/>
                <a:ea typeface="Aptos"/>
                <a:cs typeface="Aptos"/>
              </a:defRPr>
            </a:lvl1pPr>
          </a:lstStyle>
          <a:p>
            <a:pPr algn="ctr"/>
            <a:fld id="{F7021451-1387-4CA6-816F-3879F97B5CBC}" type="slidenum">
              <a:rPr lang="en-US" b="0"/>
              <a:t>‹N°›</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B302666E-EA28-5740-A669-0B2D8BB9408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14C746B1-64FB-944A-879D-319CB48C525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30154D37-F076-D949-B941-0D10D16E874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9DE177-540A-274A-A824-D922A3C1BE4D}" type="datetime1">
              <a:rPr lang="fr-FR" smtClean="0"/>
              <a:t>20/04/2026</a:t>
            </a:fld>
            <a:endParaRPr lang="fr-FR"/>
          </a:p>
        </p:txBody>
      </p:sp>
      <p:sp>
        <p:nvSpPr>
          <p:cNvPr id="5" name="Espace réservé du pied de page 4">
            <a:extLst>
              <a:ext uri="{FF2B5EF4-FFF2-40B4-BE49-F238E27FC236}">
                <a16:creationId xmlns:a16="http://schemas.microsoft.com/office/drawing/2014/main" id="{F0BA3F9A-ADCB-2E42-A42C-F8DBF52D7C6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50D7E23A-EFEA-AC4E-9125-84AFDBA4979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4F5EAF-F2B3-3F4F-A27B-D6EE9A8D21D8}" type="slidenum">
              <a:rPr lang="fr-FR" smtClean="0"/>
              <a:t>‹N°›</a:t>
            </a:fld>
            <a:endParaRPr lang="fr-FR"/>
          </a:p>
        </p:txBody>
      </p:sp>
    </p:spTree>
    <p:extLst>
      <p:ext uri="{BB962C8B-B14F-4D97-AF65-F5344CB8AC3E}">
        <p14:creationId xmlns:p14="http://schemas.microsoft.com/office/powerpoint/2010/main" val="3208920858"/>
      </p:ext>
    </p:extLst>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0020FAFC-F9E2-6648-BCE2-D4F6F1FD1DD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24408B1F-3740-A247-95E9-FA3EC31CFF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D312BF0A-DCA0-D14F-A0FA-74D6A81B306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B7FD40-18EA-F047-9715-271220904B43}" type="datetimeFigureOut">
              <a:rPr lang="fr-FR" smtClean="0"/>
              <a:t>20/04/2026</a:t>
            </a:fld>
            <a:endParaRPr lang="fr-FR"/>
          </a:p>
        </p:txBody>
      </p:sp>
      <p:sp>
        <p:nvSpPr>
          <p:cNvPr id="5" name="Espace réservé du pied de page 4">
            <a:extLst>
              <a:ext uri="{FF2B5EF4-FFF2-40B4-BE49-F238E27FC236}">
                <a16:creationId xmlns:a16="http://schemas.microsoft.com/office/drawing/2014/main" id="{F0F9AA5C-6B4C-D941-8B38-AD56FF15B3F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70A862C1-BF42-504C-B315-6F4DC344576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313B01-0192-5D47-B86E-5528C1B22A71}" type="slidenum">
              <a:rPr lang="fr-FR" smtClean="0"/>
              <a:t>‹N°›</a:t>
            </a:fld>
            <a:endParaRPr lang="fr-FR"/>
          </a:p>
        </p:txBody>
      </p:sp>
    </p:spTree>
    <p:extLst>
      <p:ext uri="{BB962C8B-B14F-4D97-AF65-F5344CB8AC3E}">
        <p14:creationId xmlns:p14="http://schemas.microsoft.com/office/powerpoint/2010/main" val="2755535220"/>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hyperlink" Target="https://www.sciencedirect.com/science/article/pii/S2352340923002561" TargetMode="External"/><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https://dataverse.harvard.edu/" TargetMode="External"/><Relationship Id="rId7"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hyperlink" Target="http://re3data.org/" TargetMode="External"/><Relationship Id="rId5" Type="http://schemas.openxmlformats.org/officeDocument/2006/relationships/hyperlink" Target="https://www.scidb.cn/" TargetMode="External"/><Relationship Id="rId4" Type="http://schemas.openxmlformats.org/officeDocument/2006/relationships/hyperlink" Target="https://osf.io/"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hyperlink" Target="https://zenodo.org/" TargetMode="External"/><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hyperlink" Target="https://www.altmetric.com/solutions/free-tools/"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www.lib.uwo.ca/researchmetrics/altmetrics/plos.html" TargetMode="External"/><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4F8FA"/>
        </a:solidFill>
        <a:effectLst/>
      </p:bgPr>
    </p:bg>
    <p:spTree>
      <p:nvGrpSpPr>
        <p:cNvPr id="1" name=""/>
        <p:cNvGrpSpPr/>
        <p:nvPr/>
      </p:nvGrpSpPr>
      <p:grpSpPr>
        <a:xfrm>
          <a:off x="0" y="0"/>
          <a:ext cx="0" cy="0"/>
          <a:chOff x="0" y="0"/>
          <a:chExt cx="0" cy="0"/>
        </a:xfrm>
      </p:grpSpPr>
      <p:sp>
        <p:nvSpPr>
          <p:cNvPr id="2" name="Shape 0"/>
          <p:cNvSpPr/>
          <p:nvPr/>
        </p:nvSpPr>
        <p:spPr>
          <a:xfrm>
            <a:off x="0" y="164592"/>
            <a:ext cx="12191695" cy="1920240"/>
          </a:xfrm>
          <a:prstGeom prst="rect">
            <a:avLst/>
          </a:prstGeom>
          <a:solidFill>
            <a:srgbClr val="0F4C5C"/>
          </a:solidFill>
          <a:ln w="12700">
            <a:solidFill>
              <a:srgbClr val="0F4C5C"/>
            </a:solidFill>
            <a:prstDash val="solid"/>
          </a:ln>
        </p:spPr>
        <p:txBody>
          <a:bodyPr/>
          <a:lstStyle/>
          <a:p>
            <a:endParaRPr lang="fr-FR"/>
          </a:p>
        </p:txBody>
      </p:sp>
      <p:sp>
        <p:nvSpPr>
          <p:cNvPr id="3" name="Text 1"/>
          <p:cNvSpPr/>
          <p:nvPr/>
        </p:nvSpPr>
        <p:spPr>
          <a:xfrm>
            <a:off x="640079" y="777240"/>
            <a:ext cx="10665229" cy="822960"/>
          </a:xfrm>
          <a:prstGeom prst="rect">
            <a:avLst/>
          </a:prstGeom>
          <a:noFill/>
          <a:ln/>
        </p:spPr>
        <p:txBody>
          <a:bodyPr wrap="square" rtlCol="0" anchor="ctr"/>
          <a:lstStyle/>
          <a:p>
            <a:pPr marL="0" indent="0">
              <a:buNone/>
            </a:pPr>
            <a:r>
              <a:rPr lang="en-US" sz="3600" b="1" dirty="0">
                <a:solidFill>
                  <a:srgbClr val="FFFFFF"/>
                </a:solidFill>
                <a:latin typeface="Aptos Display" pitchFamily="34" charset="0"/>
                <a:ea typeface="Aptos Display" pitchFamily="34" charset="-122"/>
                <a:cs typeface="Aptos Display" pitchFamily="34" charset="-120"/>
              </a:rPr>
              <a:t>Cartographie de l’information et de la science</a:t>
            </a:r>
            <a:endParaRPr lang="en-US" sz="3600" dirty="0"/>
          </a:p>
        </p:txBody>
      </p:sp>
      <p:sp>
        <p:nvSpPr>
          <p:cNvPr id="4" name="Text 2"/>
          <p:cNvSpPr/>
          <p:nvPr/>
        </p:nvSpPr>
        <p:spPr>
          <a:xfrm>
            <a:off x="658368" y="1627632"/>
            <a:ext cx="8046720" cy="365760"/>
          </a:xfrm>
          <a:prstGeom prst="rect">
            <a:avLst/>
          </a:prstGeom>
          <a:noFill/>
          <a:ln/>
        </p:spPr>
        <p:txBody>
          <a:bodyPr wrap="square" rtlCol="0" anchor="ctr"/>
          <a:lstStyle/>
          <a:p>
            <a:pPr marL="0" indent="0">
              <a:buNone/>
            </a:pPr>
            <a:r>
              <a:rPr lang="en-US" sz="1400" dirty="0">
                <a:solidFill>
                  <a:srgbClr val="DDEEF2"/>
                </a:solidFill>
              </a:rPr>
              <a:t>DU Données de la recherche </a:t>
            </a:r>
            <a:endParaRPr lang="en-US" sz="1400" dirty="0"/>
          </a:p>
        </p:txBody>
      </p:sp>
      <p:sp>
        <p:nvSpPr>
          <p:cNvPr id="6" name="Text 4"/>
          <p:cNvSpPr/>
          <p:nvPr/>
        </p:nvSpPr>
        <p:spPr>
          <a:xfrm>
            <a:off x="896112" y="2944368"/>
            <a:ext cx="3566160" cy="201168"/>
          </a:xfrm>
          <a:prstGeom prst="rect">
            <a:avLst/>
          </a:prstGeom>
          <a:noFill/>
          <a:ln/>
        </p:spPr>
        <p:txBody>
          <a:bodyPr wrap="square" rtlCol="0" anchor="ctr"/>
          <a:lstStyle/>
          <a:p>
            <a:pPr marL="0" indent="0">
              <a:buNone/>
            </a:pPr>
            <a:r>
              <a:rPr lang="en-US" sz="1300" b="1" dirty="0">
                <a:solidFill>
                  <a:srgbClr val="FFFFFF"/>
                </a:solidFill>
              </a:rPr>
              <a:t>Cours enrichi : open access + données + bibliométrie + cartographie</a:t>
            </a:r>
            <a:endParaRPr lang="en-US" sz="1300" dirty="0"/>
          </a:p>
        </p:txBody>
      </p:sp>
      <p:sp>
        <p:nvSpPr>
          <p:cNvPr id="9" name="Text 7"/>
          <p:cNvSpPr/>
          <p:nvPr/>
        </p:nvSpPr>
        <p:spPr>
          <a:xfrm>
            <a:off x="2926079" y="2944368"/>
            <a:ext cx="3747853" cy="868680"/>
          </a:xfrm>
          <a:prstGeom prst="rect">
            <a:avLst/>
          </a:prstGeom>
          <a:noFill/>
          <a:ln/>
        </p:spPr>
        <p:txBody>
          <a:bodyPr wrap="square" rtlCol="0" anchor="ctr"/>
          <a:lstStyle/>
          <a:p>
            <a:pPr marL="0" indent="0" algn="ctr">
              <a:buNone/>
            </a:pPr>
            <a:r>
              <a:rPr lang="en-US" sz="2000" b="1" dirty="0" err="1">
                <a:solidFill>
                  <a:srgbClr val="19323C"/>
                </a:solidFill>
              </a:rPr>
              <a:t>Objectifs</a:t>
            </a:r>
            <a:r>
              <a:rPr lang="en-US" sz="2000" b="1" dirty="0">
                <a:solidFill>
                  <a:srgbClr val="19323C"/>
                </a:solidFill>
              </a:rPr>
              <a:t> du </a:t>
            </a:r>
            <a:r>
              <a:rPr lang="en-US" sz="2000" b="1" dirty="0" err="1">
                <a:solidFill>
                  <a:srgbClr val="19323C"/>
                </a:solidFill>
              </a:rPr>
              <a:t>cours</a:t>
            </a:r>
            <a:endParaRPr lang="en-US" sz="2000" dirty="0"/>
          </a:p>
        </p:txBody>
      </p:sp>
      <p:sp>
        <p:nvSpPr>
          <p:cNvPr id="10" name="Shape 8"/>
          <p:cNvSpPr/>
          <p:nvPr/>
        </p:nvSpPr>
        <p:spPr>
          <a:xfrm>
            <a:off x="3642361" y="3986784"/>
            <a:ext cx="2331720" cy="384048"/>
          </a:xfrm>
          <a:prstGeom prst="roundRect">
            <a:avLst>
              <a:gd name="adj" fmla="val 11905"/>
            </a:avLst>
          </a:prstGeom>
          <a:solidFill>
            <a:srgbClr val="EEF4F6"/>
          </a:solidFill>
          <a:ln w="19050">
            <a:solidFill>
              <a:srgbClr val="2E7D8A"/>
            </a:solidFill>
            <a:prstDash val="solid"/>
          </a:ln>
        </p:spPr>
        <p:txBody>
          <a:bodyPr/>
          <a:lstStyle/>
          <a:p>
            <a:endParaRPr lang="fr-FR" dirty="0"/>
          </a:p>
        </p:txBody>
      </p:sp>
      <p:sp>
        <p:nvSpPr>
          <p:cNvPr id="11" name="Text 9"/>
          <p:cNvSpPr/>
          <p:nvPr/>
        </p:nvSpPr>
        <p:spPr>
          <a:xfrm>
            <a:off x="3630168" y="4097700"/>
            <a:ext cx="2103120" cy="146304"/>
          </a:xfrm>
          <a:prstGeom prst="rect">
            <a:avLst/>
          </a:prstGeom>
          <a:noFill/>
          <a:ln/>
        </p:spPr>
        <p:txBody>
          <a:bodyPr wrap="square" rtlCol="0" anchor="ctr"/>
          <a:lstStyle/>
          <a:p>
            <a:pPr marL="0" indent="0" algn="ctr">
              <a:buNone/>
            </a:pPr>
            <a:r>
              <a:rPr lang="en-US" b="1" dirty="0">
                <a:solidFill>
                  <a:srgbClr val="19323C"/>
                </a:solidFill>
              </a:rPr>
              <a:t>Open Access</a:t>
            </a:r>
            <a:endParaRPr lang="en-US" dirty="0"/>
          </a:p>
        </p:txBody>
      </p:sp>
      <p:sp>
        <p:nvSpPr>
          <p:cNvPr id="12" name="Shape 10"/>
          <p:cNvSpPr/>
          <p:nvPr/>
        </p:nvSpPr>
        <p:spPr>
          <a:xfrm>
            <a:off x="3630168" y="4967745"/>
            <a:ext cx="2331720" cy="384048"/>
          </a:xfrm>
          <a:prstGeom prst="roundRect">
            <a:avLst>
              <a:gd name="adj" fmla="val 11905"/>
            </a:avLst>
          </a:prstGeom>
          <a:solidFill>
            <a:srgbClr val="EEF4F6"/>
          </a:solidFill>
          <a:ln w="19050">
            <a:solidFill>
              <a:srgbClr val="F28C28"/>
            </a:solidFill>
            <a:prstDash val="solid"/>
          </a:ln>
        </p:spPr>
        <p:txBody>
          <a:bodyPr/>
          <a:lstStyle/>
          <a:p>
            <a:endParaRPr lang="fr-FR" dirty="0"/>
          </a:p>
        </p:txBody>
      </p:sp>
      <p:sp>
        <p:nvSpPr>
          <p:cNvPr id="13" name="Text 11"/>
          <p:cNvSpPr/>
          <p:nvPr/>
        </p:nvSpPr>
        <p:spPr>
          <a:xfrm>
            <a:off x="3630168" y="5084064"/>
            <a:ext cx="2103120" cy="146304"/>
          </a:xfrm>
          <a:prstGeom prst="rect">
            <a:avLst/>
          </a:prstGeom>
          <a:noFill/>
          <a:ln/>
        </p:spPr>
        <p:txBody>
          <a:bodyPr wrap="square" rtlCol="0" anchor="ctr"/>
          <a:lstStyle/>
          <a:p>
            <a:pPr algn="ctr"/>
            <a:r>
              <a:rPr lang="en-US" b="1" dirty="0" err="1">
                <a:solidFill>
                  <a:srgbClr val="19323C"/>
                </a:solidFill>
              </a:rPr>
              <a:t>Bibliométrie</a:t>
            </a:r>
            <a:endParaRPr lang="en-US" b="1" dirty="0">
              <a:solidFill>
                <a:srgbClr val="19323C"/>
              </a:solidFill>
            </a:endParaRPr>
          </a:p>
        </p:txBody>
      </p:sp>
      <p:sp>
        <p:nvSpPr>
          <p:cNvPr id="14" name="Shape 12"/>
          <p:cNvSpPr/>
          <p:nvPr/>
        </p:nvSpPr>
        <p:spPr>
          <a:xfrm>
            <a:off x="3630168" y="5883510"/>
            <a:ext cx="2331720" cy="384048"/>
          </a:xfrm>
          <a:prstGeom prst="roundRect">
            <a:avLst>
              <a:gd name="adj" fmla="val 11905"/>
            </a:avLst>
          </a:prstGeom>
          <a:solidFill>
            <a:srgbClr val="EEF4F6"/>
          </a:solidFill>
          <a:ln w="19050">
            <a:solidFill>
              <a:srgbClr val="2FB5C4"/>
            </a:solidFill>
            <a:prstDash val="solid"/>
          </a:ln>
        </p:spPr>
        <p:txBody>
          <a:bodyPr/>
          <a:lstStyle/>
          <a:p>
            <a:endParaRPr lang="fr-FR"/>
          </a:p>
        </p:txBody>
      </p:sp>
      <p:sp>
        <p:nvSpPr>
          <p:cNvPr id="15" name="Text 13"/>
          <p:cNvSpPr/>
          <p:nvPr/>
        </p:nvSpPr>
        <p:spPr>
          <a:xfrm>
            <a:off x="3744468" y="6002382"/>
            <a:ext cx="2103120" cy="146304"/>
          </a:xfrm>
          <a:prstGeom prst="rect">
            <a:avLst/>
          </a:prstGeom>
          <a:noFill/>
          <a:ln/>
        </p:spPr>
        <p:txBody>
          <a:bodyPr wrap="square" rtlCol="0" anchor="ctr"/>
          <a:lstStyle/>
          <a:p>
            <a:pPr marL="0" indent="0" algn="ctr">
              <a:buNone/>
            </a:pPr>
            <a:r>
              <a:rPr lang="en-US" b="1" dirty="0">
                <a:solidFill>
                  <a:srgbClr val="19323C"/>
                </a:solidFill>
              </a:rPr>
              <a:t>Cartographie</a:t>
            </a:r>
            <a:endParaRPr lang="en-US" dirty="0"/>
          </a:p>
        </p:txBody>
      </p:sp>
      <p:sp>
        <p:nvSpPr>
          <p:cNvPr id="25" name="Slide Number Placeholder 0"/>
          <p:cNvSpPr>
            <a:spLocks noGrp="1"/>
          </p:cNvSpPr>
          <p:nvPr>
            <p:ph type="sldNum" sz="quarter" idx="4294967295"/>
          </p:nvPr>
        </p:nvSpPr>
        <p:spPr>
          <a:xfrm>
            <a:off x="11430000" y="6565392"/>
            <a:ext cx="411480" cy="182880"/>
          </a:xfrm>
          <a:prstGeom prst="rect">
            <a:avLst/>
          </a:prstGeom>
          <a:extLst>
            <a:ext uri="{C572A759-6A51-4108-AA02-DFA0A04FC94B}">
              <ma14:wrappingTextBoxFlag xmlns:ma14="http://schemas.microsoft.com/office/mac/drawingml/2011/main" xmlns="" val="0"/>
            </a:ext>
          </a:extLst>
        </p:spPr>
        <p:txBody>
          <a:bodyPr/>
          <a:lstStyle>
            <a:lvl1pPr>
              <a:defRPr sz="1000">
                <a:solidFill>
                  <a:srgbClr val="FFFFFF"/>
                </a:solidFill>
                <a:latin typeface="Aptos"/>
                <a:ea typeface="Aptos"/>
                <a:cs typeface="Aptos"/>
              </a:defRPr>
            </a:lvl1pPr>
          </a:lstStyle>
          <a:p>
            <a:pPr algn="ctr"/>
            <a:fld id="{F7021451-1387-4CA6-816F-3879F97B5CBC}" type="slidenum">
              <a:rPr lang="en-US" b="0"/>
              <a:t>1</a:t>
            </a:fld>
            <a:endParaRPr lang="en-US"/>
          </a:p>
        </p:txBody>
      </p:sp>
      <p:pic>
        <p:nvPicPr>
          <p:cNvPr id="5" name="Image 4">
            <a:extLst>
              <a:ext uri="{FF2B5EF4-FFF2-40B4-BE49-F238E27FC236}">
                <a16:creationId xmlns:a16="http://schemas.microsoft.com/office/drawing/2014/main" id="{D96C7D12-3D1F-78C9-26AD-3C65159AA53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71558" y="1782107"/>
            <a:ext cx="5588726" cy="517745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8540AB8-1F1D-0A48-8AC4-F76439562247}"/>
              </a:ext>
            </a:extLst>
          </p:cNvPr>
          <p:cNvSpPr>
            <a:spLocks noGrp="1"/>
          </p:cNvSpPr>
          <p:nvPr>
            <p:ph type="title"/>
          </p:nvPr>
        </p:nvSpPr>
        <p:spPr>
          <a:xfrm>
            <a:off x="165220" y="113028"/>
            <a:ext cx="7528271" cy="1048564"/>
          </a:xfrm>
          <a:noFill/>
        </p:spPr>
        <p:txBody>
          <a:bodyPr>
            <a:normAutofit/>
          </a:bodyPr>
          <a:lstStyle/>
          <a:p>
            <a:r>
              <a:rPr lang="fr-FR" sz="3200" b="1" dirty="0">
                <a:latin typeface="Franklin Gothic Medium" panose="020B0603020102020204" pitchFamily="34" charset="0"/>
              </a:rPr>
              <a:t>Classement des universités &amp; Visibilité</a:t>
            </a:r>
          </a:p>
        </p:txBody>
      </p:sp>
      <p:pic>
        <p:nvPicPr>
          <p:cNvPr id="10" name="Picture 12" descr="Stability and dynamics: summary of global ranking indicators 2021 -  Universities and Rankings">
            <a:extLst>
              <a:ext uri="{FF2B5EF4-FFF2-40B4-BE49-F238E27FC236}">
                <a16:creationId xmlns:a16="http://schemas.microsoft.com/office/drawing/2014/main" id="{4634A8F5-0D6E-8D43-A88B-F5906BDBDC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8831" y="4531439"/>
            <a:ext cx="3641569" cy="2213533"/>
          </a:xfrm>
          <a:prstGeom prst="rect">
            <a:avLst/>
          </a:prstGeom>
          <a:noFill/>
          <a:extLst>
            <a:ext uri="{909E8E84-426E-40DD-AFC4-6F175D3DCCD1}">
              <a14:hiddenFill xmlns:a14="http://schemas.microsoft.com/office/drawing/2010/main">
                <a:solidFill>
                  <a:srgbClr val="FFFFFF"/>
                </a:solidFill>
              </a14:hiddenFill>
            </a:ext>
          </a:extLst>
        </p:spPr>
      </p:pic>
      <p:sp>
        <p:nvSpPr>
          <p:cNvPr id="12" name="ZoneTexte 11">
            <a:extLst>
              <a:ext uri="{FF2B5EF4-FFF2-40B4-BE49-F238E27FC236}">
                <a16:creationId xmlns:a16="http://schemas.microsoft.com/office/drawing/2014/main" id="{91C418DA-C51F-DC44-A438-EF724C410912}"/>
              </a:ext>
            </a:extLst>
          </p:cNvPr>
          <p:cNvSpPr txBox="1"/>
          <p:nvPr/>
        </p:nvSpPr>
        <p:spPr>
          <a:xfrm>
            <a:off x="7528271" y="2639614"/>
            <a:ext cx="4081838" cy="707886"/>
          </a:xfrm>
          <a:prstGeom prst="rect">
            <a:avLst/>
          </a:prstGeom>
          <a:noFill/>
        </p:spPr>
        <p:txBody>
          <a:bodyPr wrap="square">
            <a:spAutoFit/>
          </a:bodyPr>
          <a:lstStyle/>
          <a:p>
            <a:pPr algn="just"/>
            <a:br>
              <a:rPr lang="fr-FR" sz="2000" dirty="0"/>
            </a:br>
            <a:endParaRPr lang="fr-FR" sz="2000" dirty="0"/>
          </a:p>
        </p:txBody>
      </p:sp>
      <p:pic>
        <p:nvPicPr>
          <p:cNvPr id="5" name="Picture 2" descr="ترتيب الجامعات المغربية Times Higher Education World University Rankings  2022 | منتديات توجيه نت">
            <a:extLst>
              <a:ext uri="{FF2B5EF4-FFF2-40B4-BE49-F238E27FC236}">
                <a16:creationId xmlns:a16="http://schemas.microsoft.com/office/drawing/2014/main" id="{EA487AB1-08C9-2B49-AAAC-FA43AC25D8EE}"/>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90616" y="1551011"/>
            <a:ext cx="3121333" cy="3586938"/>
          </a:xfrm>
          <a:prstGeom prst="rect">
            <a:avLst/>
          </a:prstGeom>
          <a:noFill/>
          <a:effectLst/>
          <a:extLst>
            <a:ext uri="{909E8E84-426E-40DD-AFC4-6F175D3DCCD1}">
              <a14:hiddenFill xmlns:a14="http://schemas.microsoft.com/office/drawing/2010/main">
                <a:solidFill>
                  <a:srgbClr val="FFFFFF"/>
                </a:solidFill>
              </a14:hiddenFill>
            </a:ext>
          </a:extLst>
        </p:spPr>
      </p:pic>
      <p:sp>
        <p:nvSpPr>
          <p:cNvPr id="7" name="ZoneTexte 6">
            <a:extLst>
              <a:ext uri="{FF2B5EF4-FFF2-40B4-BE49-F238E27FC236}">
                <a16:creationId xmlns:a16="http://schemas.microsoft.com/office/drawing/2014/main" id="{C7511778-6B81-A74A-892A-64BA87E1A2FA}"/>
              </a:ext>
            </a:extLst>
          </p:cNvPr>
          <p:cNvSpPr txBox="1"/>
          <p:nvPr/>
        </p:nvSpPr>
        <p:spPr>
          <a:xfrm>
            <a:off x="5296525" y="2225368"/>
            <a:ext cx="6096000" cy="1477328"/>
          </a:xfrm>
          <a:prstGeom prst="rect">
            <a:avLst/>
          </a:prstGeom>
          <a:noFill/>
        </p:spPr>
        <p:txBody>
          <a:bodyPr wrap="square">
            <a:spAutoFit/>
          </a:bodyPr>
          <a:lstStyle/>
          <a:p>
            <a:pPr algn="just"/>
            <a:r>
              <a:rPr lang="fr-FR" b="1" dirty="0"/>
              <a:t>Culture du "</a:t>
            </a:r>
            <a:r>
              <a:rPr lang="fr-FR" b="1" dirty="0" err="1"/>
              <a:t>Publish</a:t>
            </a:r>
            <a:r>
              <a:rPr lang="fr-FR" b="1" dirty="0"/>
              <a:t> or </a:t>
            </a:r>
            <a:r>
              <a:rPr lang="fr-FR" b="1" dirty="0" err="1"/>
              <a:t>Perish</a:t>
            </a:r>
            <a:r>
              <a:rPr lang="fr-FR" b="1" dirty="0"/>
              <a:t>" </a:t>
            </a:r>
          </a:p>
          <a:p>
            <a:pPr algn="just"/>
            <a:endParaRPr lang="fr-FR" sz="1800" dirty="0">
              <a:latin typeface="Times New Roman" panose="02020603050405020304" pitchFamily="18" charset="0"/>
              <a:cs typeface="Times New Roman" panose="02020603050405020304" pitchFamily="18" charset="0"/>
            </a:endParaRPr>
          </a:p>
          <a:p>
            <a:r>
              <a:rPr lang="fr-FR" sz="1800" dirty="0"/>
              <a:t>Evaluation  des laboratoires de recherche et des </a:t>
            </a:r>
            <a:r>
              <a:rPr lang="fr-FR" sz="1800" b="1" dirty="0"/>
              <a:t>chercheurs;</a:t>
            </a:r>
          </a:p>
          <a:p>
            <a:endParaRPr lang="fr-FR" sz="1800" b="1" dirty="0"/>
          </a:p>
          <a:p>
            <a:r>
              <a:rPr lang="fr-FR" sz="1800" dirty="0"/>
              <a:t>Chercheur productif, collaboratif et innovant.</a:t>
            </a:r>
          </a:p>
        </p:txBody>
      </p:sp>
    </p:spTree>
    <p:extLst>
      <p:ext uri="{BB962C8B-B14F-4D97-AF65-F5344CB8AC3E}">
        <p14:creationId xmlns:p14="http://schemas.microsoft.com/office/powerpoint/2010/main" val="5410782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More than 10,000 research papers were retracted in 2023 — a ...">
            <a:extLst>
              <a:ext uri="{FF2B5EF4-FFF2-40B4-BE49-F238E27FC236}">
                <a16:creationId xmlns:a16="http://schemas.microsoft.com/office/drawing/2014/main" id="{6887C25F-AC84-AE43-9AB0-AF894E69E2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5178" y="1649397"/>
            <a:ext cx="5186640" cy="4040080"/>
          </a:xfrm>
          <a:prstGeom prst="rect">
            <a:avLst/>
          </a:prstGeom>
          <a:noFill/>
          <a:extLst>
            <a:ext uri="{909E8E84-426E-40DD-AFC4-6F175D3DCCD1}">
              <a14:hiddenFill xmlns:a14="http://schemas.microsoft.com/office/drawing/2010/main">
                <a:solidFill>
                  <a:srgbClr val="FFFFFF"/>
                </a:solidFill>
              </a14:hiddenFill>
            </a:ext>
          </a:extLst>
        </p:spPr>
      </p:pic>
      <p:sp>
        <p:nvSpPr>
          <p:cNvPr id="7" name="ZoneTexte 6">
            <a:extLst>
              <a:ext uri="{FF2B5EF4-FFF2-40B4-BE49-F238E27FC236}">
                <a16:creationId xmlns:a16="http://schemas.microsoft.com/office/drawing/2014/main" id="{DB89ABDE-FA69-2842-BBAA-9FAE7E5D964D}"/>
              </a:ext>
            </a:extLst>
          </p:cNvPr>
          <p:cNvSpPr txBox="1"/>
          <p:nvPr/>
        </p:nvSpPr>
        <p:spPr>
          <a:xfrm>
            <a:off x="777179" y="6030946"/>
            <a:ext cx="4122526" cy="369332"/>
          </a:xfrm>
          <a:prstGeom prst="rect">
            <a:avLst/>
          </a:prstGeom>
          <a:noFill/>
        </p:spPr>
        <p:txBody>
          <a:bodyPr wrap="square" rtlCol="0">
            <a:spAutoFit/>
          </a:bodyPr>
          <a:lstStyle/>
          <a:p>
            <a:pPr algn="ctr"/>
            <a:r>
              <a:rPr lang="fr-FR" dirty="0"/>
              <a:t>Source: </a:t>
            </a:r>
            <a:r>
              <a:rPr lang="fr-FR" dirty="0" err="1"/>
              <a:t>Retraction</a:t>
            </a:r>
            <a:r>
              <a:rPr lang="fr-FR" dirty="0"/>
              <a:t> Watch</a:t>
            </a:r>
          </a:p>
        </p:txBody>
      </p:sp>
      <p:pic>
        <p:nvPicPr>
          <p:cNvPr id="7178" name="Picture 10" descr="Predatory Journals List Disappearing ...">
            <a:extLst>
              <a:ext uri="{FF2B5EF4-FFF2-40B4-BE49-F238E27FC236}">
                <a16:creationId xmlns:a16="http://schemas.microsoft.com/office/drawing/2014/main" id="{12AE7EC3-C5E5-914C-A34D-96FB05D61E3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40439" y="5321826"/>
            <a:ext cx="4574382" cy="1467036"/>
          </a:xfrm>
          <a:prstGeom prst="rect">
            <a:avLst/>
          </a:prstGeom>
          <a:noFill/>
          <a:extLst>
            <a:ext uri="{909E8E84-426E-40DD-AFC4-6F175D3DCCD1}">
              <a14:hiddenFill xmlns:a14="http://schemas.microsoft.com/office/drawing/2010/main">
                <a:solidFill>
                  <a:srgbClr val="FFFFFF"/>
                </a:solidFill>
              </a14:hiddenFill>
            </a:ext>
          </a:extLst>
        </p:spPr>
      </p:pic>
      <p:sp>
        <p:nvSpPr>
          <p:cNvPr id="11" name="ZoneTexte 10">
            <a:extLst>
              <a:ext uri="{FF2B5EF4-FFF2-40B4-BE49-F238E27FC236}">
                <a16:creationId xmlns:a16="http://schemas.microsoft.com/office/drawing/2014/main" id="{C7198A4A-8C91-764C-BB16-A1B56DD15F52}"/>
              </a:ext>
            </a:extLst>
          </p:cNvPr>
          <p:cNvSpPr txBox="1"/>
          <p:nvPr/>
        </p:nvSpPr>
        <p:spPr>
          <a:xfrm>
            <a:off x="6923027" y="1536174"/>
            <a:ext cx="4913795" cy="3785652"/>
          </a:xfrm>
          <a:prstGeom prst="rect">
            <a:avLst/>
          </a:prstGeom>
          <a:noFill/>
        </p:spPr>
        <p:txBody>
          <a:bodyPr wrap="square">
            <a:spAutoFit/>
          </a:bodyPr>
          <a:lstStyle/>
          <a:p>
            <a:r>
              <a:rPr lang="fr-FR" sz="2000" b="1" dirty="0"/>
              <a:t>Augmentation des rétractations </a:t>
            </a:r>
            <a:br>
              <a:rPr lang="fr-FR" sz="2000" dirty="0"/>
            </a:br>
            <a:r>
              <a:rPr lang="fr-FR" sz="2000" dirty="0"/>
              <a:t>L’année 2023 a enregistré plus de 10 000 avis de rétractation</a:t>
            </a:r>
          </a:p>
          <a:p>
            <a:endParaRPr lang="fr-FR" sz="2000" b="1" dirty="0"/>
          </a:p>
          <a:p>
            <a:r>
              <a:rPr lang="fr-FR" sz="2000" b="1" dirty="0"/>
              <a:t>Tendance croissante </a:t>
            </a:r>
            <a:br>
              <a:rPr lang="fr-FR" sz="2000" dirty="0"/>
            </a:br>
            <a:r>
              <a:rPr lang="fr-FR" sz="2000" dirty="0"/>
              <a:t>Plus de 39 000 rétractations ont été comptabilisées au cours de la dernière décennie, avec une croissance annuelle moyenne d’environ 23 %.</a:t>
            </a:r>
          </a:p>
          <a:p>
            <a:endParaRPr lang="fr-FR" sz="2000" dirty="0"/>
          </a:p>
          <a:p>
            <a:r>
              <a:rPr lang="fr-FR" sz="2000" b="1" dirty="0"/>
              <a:t>Éditeurs prédateurs </a:t>
            </a:r>
            <a:br>
              <a:rPr lang="fr-FR" sz="2000" dirty="0"/>
            </a:br>
            <a:endParaRPr lang="fr-FR" sz="2000" b="0" dirty="0">
              <a:solidFill>
                <a:srgbClr val="383F4E"/>
              </a:solidFill>
              <a:effectLst/>
            </a:endParaRPr>
          </a:p>
        </p:txBody>
      </p:sp>
      <p:sp>
        <p:nvSpPr>
          <p:cNvPr id="9" name="Titre 1">
            <a:extLst>
              <a:ext uri="{FF2B5EF4-FFF2-40B4-BE49-F238E27FC236}">
                <a16:creationId xmlns:a16="http://schemas.microsoft.com/office/drawing/2014/main" id="{969A7D09-0931-254B-BB3C-00F50676D257}"/>
              </a:ext>
            </a:extLst>
          </p:cNvPr>
          <p:cNvSpPr>
            <a:spLocks noGrp="1"/>
          </p:cNvSpPr>
          <p:nvPr>
            <p:ph type="title"/>
          </p:nvPr>
        </p:nvSpPr>
        <p:spPr>
          <a:xfrm>
            <a:off x="168812" y="18769"/>
            <a:ext cx="7528271" cy="1048564"/>
          </a:xfrm>
          <a:noFill/>
        </p:spPr>
        <p:txBody>
          <a:bodyPr>
            <a:normAutofit/>
          </a:bodyPr>
          <a:lstStyle/>
          <a:p>
            <a:r>
              <a:rPr lang="fr-FR" sz="3200" b="1" dirty="0">
                <a:latin typeface="Franklin Gothic Medium" panose="020B0603020102020204" pitchFamily="34" charset="0"/>
              </a:rPr>
              <a:t>Classement des universités &amp; Visibilité</a:t>
            </a:r>
          </a:p>
        </p:txBody>
      </p:sp>
    </p:spTree>
    <p:extLst>
      <p:ext uri="{BB962C8B-B14F-4D97-AF65-F5344CB8AC3E}">
        <p14:creationId xmlns:p14="http://schemas.microsoft.com/office/powerpoint/2010/main" val="26090061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16524A0-47CE-AB4A-8A69-36E0310C721E}"/>
              </a:ext>
            </a:extLst>
          </p:cNvPr>
          <p:cNvSpPr>
            <a:spLocks noGrp="1"/>
          </p:cNvSpPr>
          <p:nvPr>
            <p:ph type="title"/>
          </p:nvPr>
        </p:nvSpPr>
        <p:spPr>
          <a:xfrm>
            <a:off x="0" y="1"/>
            <a:ext cx="6328611" cy="858982"/>
          </a:xfrm>
          <a:noFill/>
        </p:spPr>
        <p:txBody>
          <a:bodyPr>
            <a:noAutofit/>
          </a:bodyPr>
          <a:lstStyle/>
          <a:p>
            <a:pPr algn="ctr"/>
            <a:r>
              <a:rPr lang="fr-FR" sz="3600" dirty="0">
                <a:latin typeface="Franklin Gothic Medium" panose="020B0603020102020204" pitchFamily="34" charset="0"/>
              </a:rPr>
              <a:t>Modèles de l’Open Access</a:t>
            </a:r>
          </a:p>
        </p:txBody>
      </p:sp>
      <p:pic>
        <p:nvPicPr>
          <p:cNvPr id="23" name="Picture 6">
            <a:extLst>
              <a:ext uri="{FF2B5EF4-FFF2-40B4-BE49-F238E27FC236}">
                <a16:creationId xmlns:a16="http://schemas.microsoft.com/office/drawing/2014/main" id="{4E0F71B2-91FE-054A-B8BE-246C5BB119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134" y="1625085"/>
            <a:ext cx="5159992" cy="3441589"/>
          </a:xfrm>
          <a:prstGeom prst="rect">
            <a:avLst/>
          </a:prstGeom>
          <a:noFill/>
          <a:extLst>
            <a:ext uri="{909E8E84-426E-40DD-AFC4-6F175D3DCCD1}">
              <a14:hiddenFill xmlns:a14="http://schemas.microsoft.com/office/drawing/2010/main">
                <a:solidFill>
                  <a:srgbClr val="FFFFFF"/>
                </a:solidFill>
              </a14:hiddenFill>
            </a:ext>
          </a:extLst>
        </p:spPr>
      </p:pic>
      <p:sp>
        <p:nvSpPr>
          <p:cNvPr id="3" name="ZoneTexte 2">
            <a:extLst>
              <a:ext uri="{FF2B5EF4-FFF2-40B4-BE49-F238E27FC236}">
                <a16:creationId xmlns:a16="http://schemas.microsoft.com/office/drawing/2014/main" id="{95F1DA5E-C36A-A843-B301-D80149A3CAFA}"/>
              </a:ext>
            </a:extLst>
          </p:cNvPr>
          <p:cNvSpPr txBox="1"/>
          <p:nvPr/>
        </p:nvSpPr>
        <p:spPr>
          <a:xfrm>
            <a:off x="1453215" y="5648464"/>
            <a:ext cx="4335878" cy="707886"/>
          </a:xfrm>
          <a:prstGeom prst="rect">
            <a:avLst/>
          </a:prstGeom>
          <a:noFill/>
        </p:spPr>
        <p:txBody>
          <a:bodyPr wrap="square" rtlCol="0">
            <a:spAutoFit/>
          </a:bodyPr>
          <a:lstStyle/>
          <a:p>
            <a:pPr algn="ctr"/>
            <a:r>
              <a:rPr lang="fr-FR" sz="2000" b="1" dirty="0" err="1">
                <a:solidFill>
                  <a:srgbClr val="FF0000"/>
                </a:solidFill>
              </a:rPr>
              <a:t>Diamond</a:t>
            </a:r>
            <a:r>
              <a:rPr lang="fr-FR" sz="2000" b="1" dirty="0">
                <a:solidFill>
                  <a:srgbClr val="FF0000"/>
                </a:solidFill>
              </a:rPr>
              <a:t> Open Access: The </a:t>
            </a:r>
            <a:r>
              <a:rPr lang="fr-FR" sz="2000" b="1" dirty="0" err="1">
                <a:solidFill>
                  <a:srgbClr val="FF0000"/>
                </a:solidFill>
              </a:rPr>
              <a:t>true</a:t>
            </a:r>
            <a:r>
              <a:rPr lang="fr-FR" sz="2000" b="1" dirty="0">
                <a:solidFill>
                  <a:srgbClr val="FF0000"/>
                </a:solidFill>
              </a:rPr>
              <a:t> essence of open </a:t>
            </a:r>
            <a:r>
              <a:rPr lang="fr-FR" sz="2000" b="1" dirty="0" err="1">
                <a:solidFill>
                  <a:srgbClr val="FF0000"/>
                </a:solidFill>
              </a:rPr>
              <a:t>access</a:t>
            </a:r>
            <a:r>
              <a:rPr lang="fr-FR" sz="2000" b="1" dirty="0">
                <a:solidFill>
                  <a:srgbClr val="FF0000"/>
                </a:solidFill>
              </a:rPr>
              <a:t>.</a:t>
            </a:r>
            <a:r>
              <a:rPr lang="fr-FR" sz="2000" dirty="0">
                <a:solidFill>
                  <a:srgbClr val="FF0000"/>
                </a:solidFill>
              </a:rPr>
              <a:t>"</a:t>
            </a:r>
            <a:endParaRPr lang="fr-FR" sz="2000" b="1" dirty="0">
              <a:solidFill>
                <a:srgbClr val="FF0000"/>
              </a:solidFill>
            </a:endParaRPr>
          </a:p>
        </p:txBody>
      </p:sp>
      <p:pic>
        <p:nvPicPr>
          <p:cNvPr id="1028" name="Picture 4" descr="OA VARIANTS: DIAMOND - GOLD - GREEN + - OA JOURNALS - Library Guides at  Melbourne Polytechnic">
            <a:extLst>
              <a:ext uri="{FF2B5EF4-FFF2-40B4-BE49-F238E27FC236}">
                <a16:creationId xmlns:a16="http://schemas.microsoft.com/office/drawing/2014/main" id="{6FBBAF8D-A937-444C-BE68-C687157D51D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25867" y="1316317"/>
            <a:ext cx="4517209" cy="50400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42575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7FB47CA-0C9B-484A-B795-48BD3DEE377B}"/>
              </a:ext>
            </a:extLst>
          </p:cNvPr>
          <p:cNvSpPr>
            <a:spLocks noGrp="1"/>
          </p:cNvSpPr>
          <p:nvPr>
            <p:ph type="title"/>
          </p:nvPr>
        </p:nvSpPr>
        <p:spPr>
          <a:xfrm>
            <a:off x="152400" y="136525"/>
            <a:ext cx="7772400" cy="1034321"/>
          </a:xfrm>
          <a:noFill/>
        </p:spPr>
        <p:txBody>
          <a:bodyPr>
            <a:noAutofit/>
          </a:bodyPr>
          <a:lstStyle/>
          <a:p>
            <a:r>
              <a:rPr lang="fr-FR" sz="3600" b="1" dirty="0">
                <a:latin typeface="Franklin Gothic Medium" panose="020B0603020102020204" pitchFamily="34" charset="0"/>
              </a:rPr>
              <a:t>Les principes FAIR</a:t>
            </a:r>
          </a:p>
        </p:txBody>
      </p:sp>
      <p:sp>
        <p:nvSpPr>
          <p:cNvPr id="3" name="Espace réservé du contenu 2">
            <a:extLst>
              <a:ext uri="{FF2B5EF4-FFF2-40B4-BE49-F238E27FC236}">
                <a16:creationId xmlns:a16="http://schemas.microsoft.com/office/drawing/2014/main" id="{46557085-281D-AA41-A3BA-E41704DDDB6B}"/>
              </a:ext>
            </a:extLst>
          </p:cNvPr>
          <p:cNvSpPr>
            <a:spLocks noGrp="1"/>
          </p:cNvSpPr>
          <p:nvPr>
            <p:ph idx="1"/>
          </p:nvPr>
        </p:nvSpPr>
        <p:spPr>
          <a:xfrm>
            <a:off x="152400" y="2054299"/>
            <a:ext cx="5493326" cy="3815559"/>
          </a:xfrm>
        </p:spPr>
        <p:txBody>
          <a:bodyPr>
            <a:normAutofit lnSpcReduction="10000"/>
          </a:bodyPr>
          <a:lstStyle/>
          <a:p>
            <a:pPr marL="0" indent="0" algn="just">
              <a:buNone/>
            </a:pPr>
            <a:r>
              <a:rPr lang="fr-FR" sz="2200" dirty="0"/>
              <a:t>Les données de recherche ouvertes sont des données accessibles, réutilisables et partageables librement, dans le respect des contraintes juridiques. Elles favorisent la reproductibilité, la validation des résultats et accélèrent l’innovation scientifique.</a:t>
            </a:r>
          </a:p>
          <a:p>
            <a:pPr algn="just"/>
            <a:endParaRPr lang="fr-FR" sz="2200" dirty="0"/>
          </a:p>
          <a:p>
            <a:pPr marL="0" indent="0" algn="just">
              <a:buNone/>
            </a:pPr>
            <a:r>
              <a:rPr lang="fr-FR" sz="2200" dirty="0"/>
              <a:t>La RDM est un aspect fondamental de la science ouverte, garantissant la qualité, l'intégrité et la pérennité des données produites.</a:t>
            </a:r>
          </a:p>
        </p:txBody>
      </p:sp>
      <p:pic>
        <p:nvPicPr>
          <p:cNvPr id="6" name="Picture 2" descr="Enterprise FAIR Data | SciBite">
            <a:extLst>
              <a:ext uri="{FF2B5EF4-FFF2-40B4-BE49-F238E27FC236}">
                <a16:creationId xmlns:a16="http://schemas.microsoft.com/office/drawing/2014/main" id="{B990219A-C833-3049-B7E7-AC8DB08B32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53228" y="2054298"/>
            <a:ext cx="6138772" cy="38155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43619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Text 0"/>
          <p:cNvSpPr/>
          <p:nvPr/>
        </p:nvSpPr>
        <p:spPr>
          <a:xfrm>
            <a:off x="502920" y="411480"/>
            <a:ext cx="7955280" cy="384048"/>
          </a:xfrm>
          <a:prstGeom prst="rect">
            <a:avLst/>
          </a:prstGeom>
          <a:noFill/>
          <a:ln/>
        </p:spPr>
        <p:txBody>
          <a:bodyPr wrap="square" rtlCol="0" anchor="ctr"/>
          <a:lstStyle/>
          <a:p>
            <a:pPr marL="0" indent="0">
              <a:buNone/>
            </a:pPr>
            <a:r>
              <a:rPr lang="en-US" sz="2400" b="1" dirty="0">
                <a:solidFill>
                  <a:srgbClr val="0F4C5C"/>
                </a:solidFill>
                <a:latin typeface="Aptos Display" pitchFamily="34" charset="0"/>
                <a:ea typeface="Aptos Display" pitchFamily="34" charset="-122"/>
                <a:cs typeface="Aptos Display" pitchFamily="34" charset="-120"/>
              </a:rPr>
              <a:t>Accessibilité des données : de quoi parle-t-on ?</a:t>
            </a:r>
            <a:endParaRPr lang="en-US" sz="2400" dirty="0"/>
          </a:p>
        </p:txBody>
      </p:sp>
      <p:sp>
        <p:nvSpPr>
          <p:cNvPr id="3" name="Shape 1"/>
          <p:cNvSpPr/>
          <p:nvPr/>
        </p:nvSpPr>
        <p:spPr>
          <a:xfrm>
            <a:off x="640080" y="1325880"/>
            <a:ext cx="5257800" cy="4480560"/>
          </a:xfrm>
          <a:prstGeom prst="roundRect">
            <a:avLst>
              <a:gd name="adj" fmla="val 1633"/>
            </a:avLst>
          </a:prstGeom>
          <a:solidFill>
            <a:srgbClr val="FFFFFF"/>
          </a:solidFill>
          <a:ln w="15240">
            <a:solidFill>
              <a:srgbClr val="D7E1E6"/>
            </a:solidFill>
            <a:prstDash val="solid"/>
          </a:ln>
          <a:effectLst>
            <a:outerShdw blurRad="38100" dist="25400" dir="2700000" algn="bl" rotWithShape="0">
              <a:srgbClr val="000000">
                <a:alpha val="25000"/>
              </a:srgbClr>
            </a:outerShdw>
          </a:effectLst>
        </p:spPr>
        <p:txBody>
          <a:bodyPr/>
          <a:lstStyle/>
          <a:p>
            <a:endParaRPr lang="fr-FR"/>
          </a:p>
        </p:txBody>
      </p:sp>
      <p:sp>
        <p:nvSpPr>
          <p:cNvPr id="4" name="Text 2"/>
          <p:cNvSpPr/>
          <p:nvPr/>
        </p:nvSpPr>
        <p:spPr>
          <a:xfrm>
            <a:off x="868680" y="1536192"/>
            <a:ext cx="4663440" cy="256032"/>
          </a:xfrm>
          <a:prstGeom prst="rect">
            <a:avLst/>
          </a:prstGeom>
          <a:noFill/>
          <a:ln/>
        </p:spPr>
        <p:txBody>
          <a:bodyPr wrap="square" rtlCol="0" anchor="ctr"/>
          <a:lstStyle/>
          <a:p>
            <a:pPr marL="0" indent="0">
              <a:buNone/>
            </a:pPr>
            <a:r>
              <a:rPr lang="en-US" sz="1700" b="1" dirty="0">
                <a:solidFill>
                  <a:srgbClr val="0F4C5C"/>
                </a:solidFill>
              </a:rPr>
              <a:t>Accessibilité technique</a:t>
            </a:r>
            <a:endParaRPr lang="en-US" sz="1700" dirty="0"/>
          </a:p>
        </p:txBody>
      </p:sp>
      <p:sp>
        <p:nvSpPr>
          <p:cNvPr id="5" name="Shape 3"/>
          <p:cNvSpPr/>
          <p:nvPr/>
        </p:nvSpPr>
        <p:spPr>
          <a:xfrm>
            <a:off x="868680" y="2048256"/>
            <a:ext cx="146304" cy="146304"/>
          </a:xfrm>
          <a:prstGeom prst="roundRect">
            <a:avLst>
              <a:gd name="adj" fmla="val 12500"/>
            </a:avLst>
          </a:prstGeom>
          <a:solidFill>
            <a:srgbClr val="F28C28"/>
          </a:solidFill>
          <a:ln w="12700">
            <a:solidFill>
              <a:srgbClr val="F28C28"/>
            </a:solidFill>
            <a:prstDash val="solid"/>
          </a:ln>
        </p:spPr>
        <p:txBody>
          <a:bodyPr/>
          <a:lstStyle/>
          <a:p>
            <a:endParaRPr lang="fr-FR"/>
          </a:p>
        </p:txBody>
      </p:sp>
      <p:sp>
        <p:nvSpPr>
          <p:cNvPr id="6" name="Text 4"/>
          <p:cNvSpPr/>
          <p:nvPr/>
        </p:nvSpPr>
        <p:spPr>
          <a:xfrm>
            <a:off x="1115568" y="1993392"/>
            <a:ext cx="4480560" cy="402336"/>
          </a:xfrm>
          <a:prstGeom prst="rect">
            <a:avLst/>
          </a:prstGeom>
          <a:noFill/>
          <a:ln/>
        </p:spPr>
        <p:txBody>
          <a:bodyPr wrap="square" rtlCol="0" anchor="ctr"/>
          <a:lstStyle/>
          <a:p>
            <a:pPr marL="0" indent="0">
              <a:buNone/>
            </a:pPr>
            <a:r>
              <a:rPr lang="en-US" sz="1600" dirty="0">
                <a:solidFill>
                  <a:srgbClr val="19323C"/>
                </a:solidFill>
              </a:rPr>
              <a:t>Données trouvables et téléchargeables.</a:t>
            </a:r>
            <a:endParaRPr lang="en-US" sz="1600" dirty="0"/>
          </a:p>
        </p:txBody>
      </p:sp>
      <p:sp>
        <p:nvSpPr>
          <p:cNvPr id="7" name="Shape 5"/>
          <p:cNvSpPr/>
          <p:nvPr/>
        </p:nvSpPr>
        <p:spPr>
          <a:xfrm>
            <a:off x="868680" y="2624328"/>
            <a:ext cx="146304" cy="146304"/>
          </a:xfrm>
          <a:prstGeom prst="roundRect">
            <a:avLst>
              <a:gd name="adj" fmla="val 12500"/>
            </a:avLst>
          </a:prstGeom>
          <a:solidFill>
            <a:srgbClr val="F28C28"/>
          </a:solidFill>
          <a:ln w="12700">
            <a:solidFill>
              <a:srgbClr val="F28C28"/>
            </a:solidFill>
            <a:prstDash val="solid"/>
          </a:ln>
        </p:spPr>
        <p:txBody>
          <a:bodyPr/>
          <a:lstStyle/>
          <a:p>
            <a:endParaRPr lang="fr-FR"/>
          </a:p>
        </p:txBody>
      </p:sp>
      <p:sp>
        <p:nvSpPr>
          <p:cNvPr id="8" name="Text 6"/>
          <p:cNvSpPr/>
          <p:nvPr/>
        </p:nvSpPr>
        <p:spPr>
          <a:xfrm>
            <a:off x="1115568" y="2569464"/>
            <a:ext cx="4480560" cy="402336"/>
          </a:xfrm>
          <a:prstGeom prst="rect">
            <a:avLst/>
          </a:prstGeom>
          <a:noFill/>
          <a:ln/>
        </p:spPr>
        <p:txBody>
          <a:bodyPr wrap="square" rtlCol="0" anchor="ctr"/>
          <a:lstStyle/>
          <a:p>
            <a:pPr marL="0" indent="0">
              <a:buNone/>
            </a:pPr>
            <a:r>
              <a:rPr lang="en-US" sz="1600" dirty="0">
                <a:solidFill>
                  <a:srgbClr val="19323C"/>
                </a:solidFill>
              </a:rPr>
              <a:t>Formats lisibles et standards.</a:t>
            </a:r>
            <a:endParaRPr lang="en-US" sz="1600" dirty="0"/>
          </a:p>
        </p:txBody>
      </p:sp>
      <p:sp>
        <p:nvSpPr>
          <p:cNvPr id="9" name="Shape 7"/>
          <p:cNvSpPr/>
          <p:nvPr/>
        </p:nvSpPr>
        <p:spPr>
          <a:xfrm>
            <a:off x="868680" y="3200400"/>
            <a:ext cx="146304" cy="146304"/>
          </a:xfrm>
          <a:prstGeom prst="roundRect">
            <a:avLst>
              <a:gd name="adj" fmla="val 12500"/>
            </a:avLst>
          </a:prstGeom>
          <a:solidFill>
            <a:srgbClr val="F28C28"/>
          </a:solidFill>
          <a:ln w="12700">
            <a:solidFill>
              <a:srgbClr val="F28C28"/>
            </a:solidFill>
            <a:prstDash val="solid"/>
          </a:ln>
        </p:spPr>
        <p:txBody>
          <a:bodyPr/>
          <a:lstStyle/>
          <a:p>
            <a:endParaRPr lang="fr-FR"/>
          </a:p>
        </p:txBody>
      </p:sp>
      <p:sp>
        <p:nvSpPr>
          <p:cNvPr id="10" name="Text 8"/>
          <p:cNvSpPr/>
          <p:nvPr/>
        </p:nvSpPr>
        <p:spPr>
          <a:xfrm>
            <a:off x="1115568" y="3145536"/>
            <a:ext cx="4480560" cy="402336"/>
          </a:xfrm>
          <a:prstGeom prst="rect">
            <a:avLst/>
          </a:prstGeom>
          <a:noFill/>
          <a:ln/>
        </p:spPr>
        <p:txBody>
          <a:bodyPr wrap="square" rtlCol="0" anchor="ctr"/>
          <a:lstStyle/>
          <a:p>
            <a:pPr marL="0" indent="0">
              <a:buNone/>
            </a:pPr>
            <a:r>
              <a:rPr lang="en-US" sz="1600" dirty="0">
                <a:solidFill>
                  <a:srgbClr val="19323C"/>
                </a:solidFill>
              </a:rPr>
              <a:t>Métadonnées descriptives suffisantes.</a:t>
            </a:r>
            <a:endParaRPr lang="en-US" sz="1600" dirty="0"/>
          </a:p>
        </p:txBody>
      </p:sp>
      <p:sp>
        <p:nvSpPr>
          <p:cNvPr id="11" name="Shape 9"/>
          <p:cNvSpPr/>
          <p:nvPr/>
        </p:nvSpPr>
        <p:spPr>
          <a:xfrm>
            <a:off x="868680" y="3776472"/>
            <a:ext cx="146304" cy="146304"/>
          </a:xfrm>
          <a:prstGeom prst="roundRect">
            <a:avLst>
              <a:gd name="adj" fmla="val 12500"/>
            </a:avLst>
          </a:prstGeom>
          <a:solidFill>
            <a:srgbClr val="F28C28"/>
          </a:solidFill>
          <a:ln w="12700">
            <a:solidFill>
              <a:srgbClr val="F28C28"/>
            </a:solidFill>
            <a:prstDash val="solid"/>
          </a:ln>
        </p:spPr>
        <p:txBody>
          <a:bodyPr/>
          <a:lstStyle/>
          <a:p>
            <a:endParaRPr lang="fr-FR"/>
          </a:p>
        </p:txBody>
      </p:sp>
      <p:sp>
        <p:nvSpPr>
          <p:cNvPr id="12" name="Text 10"/>
          <p:cNvSpPr/>
          <p:nvPr/>
        </p:nvSpPr>
        <p:spPr>
          <a:xfrm>
            <a:off x="1115568" y="3721608"/>
            <a:ext cx="4480560" cy="402336"/>
          </a:xfrm>
          <a:prstGeom prst="rect">
            <a:avLst/>
          </a:prstGeom>
          <a:noFill/>
          <a:ln/>
        </p:spPr>
        <p:txBody>
          <a:bodyPr wrap="square" rtlCol="0" anchor="ctr"/>
          <a:lstStyle/>
          <a:p>
            <a:pPr marL="0" indent="0">
              <a:buNone/>
            </a:pPr>
            <a:r>
              <a:rPr lang="en-US" sz="1600" dirty="0">
                <a:solidFill>
                  <a:srgbClr val="19323C"/>
                </a:solidFill>
              </a:rPr>
              <a:t>Identifiants pérennes : DOI, ORCID, ROR.</a:t>
            </a:r>
            <a:endParaRPr lang="en-US" sz="1600" dirty="0"/>
          </a:p>
        </p:txBody>
      </p:sp>
      <p:sp>
        <p:nvSpPr>
          <p:cNvPr id="13" name="Shape 11"/>
          <p:cNvSpPr/>
          <p:nvPr/>
        </p:nvSpPr>
        <p:spPr>
          <a:xfrm>
            <a:off x="6291072" y="1325880"/>
            <a:ext cx="5257800" cy="4480560"/>
          </a:xfrm>
          <a:prstGeom prst="roundRect">
            <a:avLst>
              <a:gd name="adj" fmla="val 1633"/>
            </a:avLst>
          </a:prstGeom>
          <a:solidFill>
            <a:srgbClr val="FFFFFF"/>
          </a:solidFill>
          <a:ln w="15240">
            <a:solidFill>
              <a:srgbClr val="D7E1E6"/>
            </a:solidFill>
            <a:prstDash val="solid"/>
          </a:ln>
          <a:effectLst>
            <a:outerShdw blurRad="38100" dist="25400" dir="2700000" algn="bl" rotWithShape="0">
              <a:srgbClr val="000000">
                <a:alpha val="25000"/>
              </a:srgbClr>
            </a:outerShdw>
          </a:effectLst>
        </p:spPr>
        <p:txBody>
          <a:bodyPr/>
          <a:lstStyle/>
          <a:p>
            <a:endParaRPr lang="fr-FR"/>
          </a:p>
        </p:txBody>
      </p:sp>
      <p:sp>
        <p:nvSpPr>
          <p:cNvPr id="14" name="Text 12"/>
          <p:cNvSpPr/>
          <p:nvPr/>
        </p:nvSpPr>
        <p:spPr>
          <a:xfrm>
            <a:off x="6519672" y="1536192"/>
            <a:ext cx="4663440" cy="256032"/>
          </a:xfrm>
          <a:prstGeom prst="rect">
            <a:avLst/>
          </a:prstGeom>
          <a:noFill/>
          <a:ln/>
        </p:spPr>
        <p:txBody>
          <a:bodyPr wrap="square" rtlCol="0" anchor="ctr"/>
          <a:lstStyle/>
          <a:p>
            <a:pPr marL="0" indent="0">
              <a:buNone/>
            </a:pPr>
            <a:r>
              <a:rPr lang="en-US" sz="1700" b="1" dirty="0">
                <a:solidFill>
                  <a:srgbClr val="0F4C5C"/>
                </a:solidFill>
              </a:rPr>
              <a:t>Accessibilité d’usage</a:t>
            </a:r>
            <a:endParaRPr lang="en-US" sz="1700" dirty="0"/>
          </a:p>
        </p:txBody>
      </p:sp>
      <p:sp>
        <p:nvSpPr>
          <p:cNvPr id="15" name="Shape 13"/>
          <p:cNvSpPr/>
          <p:nvPr/>
        </p:nvSpPr>
        <p:spPr>
          <a:xfrm>
            <a:off x="6519672" y="2048256"/>
            <a:ext cx="146304" cy="146304"/>
          </a:xfrm>
          <a:prstGeom prst="roundRect">
            <a:avLst>
              <a:gd name="adj" fmla="val 12500"/>
            </a:avLst>
          </a:prstGeom>
          <a:solidFill>
            <a:srgbClr val="F28C28"/>
          </a:solidFill>
          <a:ln w="12700">
            <a:solidFill>
              <a:srgbClr val="F28C28"/>
            </a:solidFill>
            <a:prstDash val="solid"/>
          </a:ln>
        </p:spPr>
        <p:txBody>
          <a:bodyPr/>
          <a:lstStyle/>
          <a:p>
            <a:endParaRPr lang="fr-FR"/>
          </a:p>
        </p:txBody>
      </p:sp>
      <p:sp>
        <p:nvSpPr>
          <p:cNvPr id="16" name="Text 14"/>
          <p:cNvSpPr/>
          <p:nvPr/>
        </p:nvSpPr>
        <p:spPr>
          <a:xfrm>
            <a:off x="6766560" y="1993392"/>
            <a:ext cx="4480560" cy="402336"/>
          </a:xfrm>
          <a:prstGeom prst="rect">
            <a:avLst/>
          </a:prstGeom>
          <a:noFill/>
          <a:ln/>
        </p:spPr>
        <p:txBody>
          <a:bodyPr wrap="square" rtlCol="0" anchor="ctr"/>
          <a:lstStyle/>
          <a:p>
            <a:pPr marL="0" indent="0">
              <a:buNone/>
            </a:pPr>
            <a:r>
              <a:rPr lang="en-US" sz="1600" dirty="0">
                <a:solidFill>
                  <a:srgbClr val="19323C"/>
                </a:solidFill>
              </a:rPr>
              <a:t>Compréhension du contexte de production.</a:t>
            </a:r>
            <a:endParaRPr lang="en-US" sz="1600" dirty="0"/>
          </a:p>
        </p:txBody>
      </p:sp>
      <p:sp>
        <p:nvSpPr>
          <p:cNvPr id="17" name="Shape 15"/>
          <p:cNvSpPr/>
          <p:nvPr/>
        </p:nvSpPr>
        <p:spPr>
          <a:xfrm>
            <a:off x="6519672" y="2624328"/>
            <a:ext cx="146304" cy="146304"/>
          </a:xfrm>
          <a:prstGeom prst="roundRect">
            <a:avLst>
              <a:gd name="adj" fmla="val 12500"/>
            </a:avLst>
          </a:prstGeom>
          <a:solidFill>
            <a:srgbClr val="F28C28"/>
          </a:solidFill>
          <a:ln w="12700">
            <a:solidFill>
              <a:srgbClr val="F28C28"/>
            </a:solidFill>
            <a:prstDash val="solid"/>
          </a:ln>
        </p:spPr>
        <p:txBody>
          <a:bodyPr/>
          <a:lstStyle/>
          <a:p>
            <a:endParaRPr lang="fr-FR"/>
          </a:p>
        </p:txBody>
      </p:sp>
      <p:sp>
        <p:nvSpPr>
          <p:cNvPr id="18" name="Text 16"/>
          <p:cNvSpPr/>
          <p:nvPr/>
        </p:nvSpPr>
        <p:spPr>
          <a:xfrm>
            <a:off x="6766560" y="2569464"/>
            <a:ext cx="4480560" cy="402336"/>
          </a:xfrm>
          <a:prstGeom prst="rect">
            <a:avLst/>
          </a:prstGeom>
          <a:noFill/>
          <a:ln/>
        </p:spPr>
        <p:txBody>
          <a:bodyPr wrap="square" rtlCol="0" anchor="ctr"/>
          <a:lstStyle/>
          <a:p>
            <a:pPr marL="0" indent="0">
              <a:buNone/>
            </a:pPr>
            <a:r>
              <a:rPr lang="en-US" sz="1600" dirty="0">
                <a:solidFill>
                  <a:srgbClr val="19323C"/>
                </a:solidFill>
              </a:rPr>
              <a:t>Licence claire.</a:t>
            </a:r>
            <a:endParaRPr lang="en-US" sz="1600" dirty="0"/>
          </a:p>
        </p:txBody>
      </p:sp>
      <p:sp>
        <p:nvSpPr>
          <p:cNvPr id="19" name="Shape 17"/>
          <p:cNvSpPr/>
          <p:nvPr/>
        </p:nvSpPr>
        <p:spPr>
          <a:xfrm>
            <a:off x="6519672" y="3200400"/>
            <a:ext cx="146304" cy="146304"/>
          </a:xfrm>
          <a:prstGeom prst="roundRect">
            <a:avLst>
              <a:gd name="adj" fmla="val 12500"/>
            </a:avLst>
          </a:prstGeom>
          <a:solidFill>
            <a:srgbClr val="F28C28"/>
          </a:solidFill>
          <a:ln w="12700">
            <a:solidFill>
              <a:srgbClr val="F28C28"/>
            </a:solidFill>
            <a:prstDash val="solid"/>
          </a:ln>
        </p:spPr>
        <p:txBody>
          <a:bodyPr/>
          <a:lstStyle/>
          <a:p>
            <a:endParaRPr lang="fr-FR"/>
          </a:p>
        </p:txBody>
      </p:sp>
      <p:sp>
        <p:nvSpPr>
          <p:cNvPr id="20" name="Text 18"/>
          <p:cNvSpPr/>
          <p:nvPr/>
        </p:nvSpPr>
        <p:spPr>
          <a:xfrm>
            <a:off x="6766560" y="3145536"/>
            <a:ext cx="4480560" cy="402336"/>
          </a:xfrm>
          <a:prstGeom prst="rect">
            <a:avLst/>
          </a:prstGeom>
          <a:noFill/>
          <a:ln/>
        </p:spPr>
        <p:txBody>
          <a:bodyPr wrap="square" rtlCol="0" anchor="ctr"/>
          <a:lstStyle/>
          <a:p>
            <a:pPr marL="0" indent="0">
              <a:buNone/>
            </a:pPr>
            <a:r>
              <a:rPr lang="en-US" sz="1600" dirty="0">
                <a:solidFill>
                  <a:srgbClr val="19323C"/>
                </a:solidFill>
              </a:rPr>
              <a:t>Qualité minimale pour réemploi.</a:t>
            </a:r>
            <a:endParaRPr lang="en-US" sz="1600" dirty="0"/>
          </a:p>
        </p:txBody>
      </p:sp>
      <p:sp>
        <p:nvSpPr>
          <p:cNvPr id="21" name="Shape 19"/>
          <p:cNvSpPr/>
          <p:nvPr/>
        </p:nvSpPr>
        <p:spPr>
          <a:xfrm>
            <a:off x="6519672" y="3776472"/>
            <a:ext cx="146304" cy="146304"/>
          </a:xfrm>
          <a:prstGeom prst="roundRect">
            <a:avLst>
              <a:gd name="adj" fmla="val 12500"/>
            </a:avLst>
          </a:prstGeom>
          <a:solidFill>
            <a:srgbClr val="F28C28"/>
          </a:solidFill>
          <a:ln w="12700">
            <a:solidFill>
              <a:srgbClr val="F28C28"/>
            </a:solidFill>
            <a:prstDash val="solid"/>
          </a:ln>
        </p:spPr>
        <p:txBody>
          <a:bodyPr/>
          <a:lstStyle/>
          <a:p>
            <a:endParaRPr lang="fr-FR"/>
          </a:p>
        </p:txBody>
      </p:sp>
      <p:sp>
        <p:nvSpPr>
          <p:cNvPr id="22" name="Text 20"/>
          <p:cNvSpPr/>
          <p:nvPr/>
        </p:nvSpPr>
        <p:spPr>
          <a:xfrm>
            <a:off x="6766560" y="3721608"/>
            <a:ext cx="4480560" cy="402336"/>
          </a:xfrm>
          <a:prstGeom prst="rect">
            <a:avLst/>
          </a:prstGeom>
          <a:noFill/>
          <a:ln/>
        </p:spPr>
        <p:txBody>
          <a:bodyPr wrap="square" rtlCol="0" anchor="ctr"/>
          <a:lstStyle/>
          <a:p>
            <a:pPr marL="0" indent="0">
              <a:buNone/>
            </a:pPr>
            <a:r>
              <a:rPr lang="en-US" sz="1600" dirty="0">
                <a:solidFill>
                  <a:srgbClr val="19323C"/>
                </a:solidFill>
              </a:rPr>
              <a:t>Documentation et dictionnaire de variables.</a:t>
            </a:r>
            <a:endParaRPr lang="en-US" sz="1600" dirty="0"/>
          </a:p>
        </p:txBody>
      </p:sp>
      <p:sp>
        <p:nvSpPr>
          <p:cNvPr id="23" name="Shape 21"/>
          <p:cNvSpPr/>
          <p:nvPr/>
        </p:nvSpPr>
        <p:spPr>
          <a:xfrm>
            <a:off x="640080" y="5897880"/>
            <a:ext cx="10927080" cy="384048"/>
          </a:xfrm>
          <a:prstGeom prst="roundRect">
            <a:avLst>
              <a:gd name="adj" fmla="val 9524"/>
            </a:avLst>
          </a:prstGeom>
          <a:solidFill>
            <a:srgbClr val="2E7D8A">
              <a:alpha val="91000"/>
            </a:srgbClr>
          </a:solidFill>
          <a:ln w="12700">
            <a:solidFill>
              <a:srgbClr val="2E7D8A"/>
            </a:solidFill>
            <a:prstDash val="solid"/>
          </a:ln>
        </p:spPr>
        <p:txBody>
          <a:bodyPr/>
          <a:lstStyle/>
          <a:p>
            <a:endParaRPr lang="fr-FR"/>
          </a:p>
        </p:txBody>
      </p:sp>
      <p:sp>
        <p:nvSpPr>
          <p:cNvPr id="24" name="Text 22"/>
          <p:cNvSpPr/>
          <p:nvPr/>
        </p:nvSpPr>
        <p:spPr>
          <a:xfrm>
            <a:off x="841248" y="6007608"/>
            <a:ext cx="10515600" cy="164592"/>
          </a:xfrm>
          <a:prstGeom prst="rect">
            <a:avLst/>
          </a:prstGeom>
          <a:noFill/>
          <a:ln/>
        </p:spPr>
        <p:txBody>
          <a:bodyPr wrap="square" rtlCol="0" anchor="ctr"/>
          <a:lstStyle/>
          <a:p>
            <a:pPr marL="0" indent="0" algn="ctr">
              <a:buNone/>
            </a:pPr>
            <a:r>
              <a:rPr lang="en-US" sz="1100" b="1" dirty="0">
                <a:solidFill>
                  <a:srgbClr val="FFFFFF"/>
                </a:solidFill>
              </a:rPr>
              <a:t>Un fichier déposé sans métadonnées ni licence n’est pas réellement accessible pour l’analyse.</a:t>
            </a:r>
            <a:endParaRPr lang="en-US" sz="1100" dirty="0"/>
          </a:p>
        </p:txBody>
      </p:sp>
      <p:sp>
        <p:nvSpPr>
          <p:cNvPr id="25" name="Text 23"/>
          <p:cNvSpPr/>
          <p:nvPr/>
        </p:nvSpPr>
        <p:spPr>
          <a:xfrm>
            <a:off x="320040" y="6583680"/>
            <a:ext cx="3108960" cy="146304"/>
          </a:xfrm>
          <a:prstGeom prst="rect">
            <a:avLst/>
          </a:prstGeom>
          <a:noFill/>
          <a:ln/>
        </p:spPr>
        <p:txBody>
          <a:bodyPr wrap="square" rtlCol="0" anchor="ctr"/>
          <a:lstStyle/>
          <a:p>
            <a:pPr marL="0" indent="0">
              <a:buNone/>
            </a:pPr>
            <a:r>
              <a:rPr lang="en-US" sz="900" dirty="0">
                <a:solidFill>
                  <a:srgbClr val="FFFFFF"/>
                </a:solidFill>
                <a:latin typeface="Aptos" pitchFamily="34" charset="0"/>
                <a:ea typeface="Aptos" pitchFamily="34" charset="-122"/>
                <a:cs typeface="Aptos" pitchFamily="34" charset="-120"/>
              </a:rPr>
              <a:t>DU Données de la recherche</a:t>
            </a:r>
            <a:endParaRPr lang="en-US" sz="900" dirty="0"/>
          </a:p>
        </p:txBody>
      </p:sp>
      <p:sp>
        <p:nvSpPr>
          <p:cNvPr id="26" name="Slide Number Placeholder 0"/>
          <p:cNvSpPr>
            <a:spLocks noGrp="1"/>
          </p:cNvSpPr>
          <p:nvPr>
            <p:ph type="sldNum" sz="quarter" idx="4294967295"/>
          </p:nvPr>
        </p:nvSpPr>
        <p:spPr>
          <a:xfrm>
            <a:off x="11430000" y="6565392"/>
            <a:ext cx="411480" cy="182880"/>
          </a:xfrm>
          <a:prstGeom prst="rect">
            <a:avLst/>
          </a:prstGeom>
          <a:extLst>
            <a:ext uri="{C572A759-6A51-4108-AA02-DFA0A04FC94B}">
              <ma14:wrappingTextBoxFlag xmlns:ma14="http://schemas.microsoft.com/office/mac/drawingml/2011/main" xmlns="" val="0"/>
            </a:ext>
          </a:extLst>
        </p:spPr>
        <p:txBody>
          <a:bodyPr/>
          <a:lstStyle>
            <a:lvl1pPr>
              <a:defRPr sz="1000">
                <a:solidFill>
                  <a:srgbClr val="FFFFFF"/>
                </a:solidFill>
                <a:latin typeface="Aptos"/>
                <a:ea typeface="Aptos"/>
                <a:cs typeface="Aptos"/>
              </a:defRPr>
            </a:lvl1pPr>
          </a:lstStyle>
          <a:p>
            <a:pPr algn="ctr"/>
            <a:fld id="{F7021451-1387-4CA6-816F-3879F97B5CBC}" type="slidenum">
              <a:rPr lang="en-US" b="0"/>
              <a:t>14</a:t>
            </a:fld>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8A253C51-24DE-5F47-B5E7-9F6DD67A5BC9}"/>
              </a:ext>
            </a:extLst>
          </p:cNvPr>
          <p:cNvSpPr>
            <a:spLocks noGrp="1"/>
          </p:cNvSpPr>
          <p:nvPr>
            <p:ph idx="1"/>
          </p:nvPr>
        </p:nvSpPr>
        <p:spPr>
          <a:xfrm>
            <a:off x="138545" y="1876170"/>
            <a:ext cx="6342587" cy="1769701"/>
          </a:xfrm>
        </p:spPr>
        <p:txBody>
          <a:bodyPr>
            <a:noAutofit/>
          </a:bodyPr>
          <a:lstStyle/>
          <a:p>
            <a:pPr marL="0" indent="0" algn="just">
              <a:buNone/>
            </a:pPr>
            <a:r>
              <a:rPr lang="fr-FR" sz="2000" b="0" i="0" dirty="0">
                <a:effectLst/>
              </a:rPr>
              <a:t>Le Plan de Gestion des Données décrit comment les données de recherche seront collectées, traitées, partagées et conservées tout au long du projet. Il permet de garantir la qualité, la pérennité et la réutilisation des données, tout en respectant les obligations légales et éthiques.</a:t>
            </a:r>
            <a:endParaRPr lang="fr-FR" sz="2000" dirty="0"/>
          </a:p>
          <a:p>
            <a:pPr rtl="0">
              <a:spcBef>
                <a:spcPts val="0"/>
              </a:spcBef>
              <a:spcAft>
                <a:spcPts val="1200"/>
              </a:spcAft>
            </a:pPr>
            <a:endParaRPr lang="fr-FR" sz="2000" b="0" i="0" u="none" strike="noStrike" dirty="0">
              <a:solidFill>
                <a:srgbClr val="1B1C1D"/>
              </a:solidFill>
              <a:effectLst/>
            </a:endParaRPr>
          </a:p>
        </p:txBody>
      </p:sp>
      <p:sp>
        <p:nvSpPr>
          <p:cNvPr id="8" name="Titre 1">
            <a:extLst>
              <a:ext uri="{FF2B5EF4-FFF2-40B4-BE49-F238E27FC236}">
                <a16:creationId xmlns:a16="http://schemas.microsoft.com/office/drawing/2014/main" id="{49F5CCC3-D39E-734B-80A2-64F164865E2C}"/>
              </a:ext>
            </a:extLst>
          </p:cNvPr>
          <p:cNvSpPr>
            <a:spLocks noGrp="1"/>
          </p:cNvSpPr>
          <p:nvPr>
            <p:ph type="title"/>
          </p:nvPr>
        </p:nvSpPr>
        <p:spPr>
          <a:xfrm>
            <a:off x="138545" y="0"/>
            <a:ext cx="10169237" cy="1034321"/>
          </a:xfrm>
          <a:noFill/>
        </p:spPr>
        <p:txBody>
          <a:bodyPr>
            <a:normAutofit/>
          </a:bodyPr>
          <a:lstStyle/>
          <a:p>
            <a:r>
              <a:rPr lang="fr-FR" sz="3600" b="1" dirty="0">
                <a:latin typeface="Franklin Gothic Medium" panose="020B0603020102020204" pitchFamily="34" charset="0"/>
              </a:rPr>
              <a:t>Plan de Gestion des données </a:t>
            </a:r>
          </a:p>
        </p:txBody>
      </p:sp>
      <p:pic>
        <p:nvPicPr>
          <p:cNvPr id="4" name="Image 3">
            <a:extLst>
              <a:ext uri="{FF2B5EF4-FFF2-40B4-BE49-F238E27FC236}">
                <a16:creationId xmlns:a16="http://schemas.microsoft.com/office/drawing/2014/main" id="{71C8015C-8E51-AE46-A996-185B1D034215}"/>
              </a:ext>
            </a:extLst>
          </p:cNvPr>
          <p:cNvPicPr>
            <a:picLocks noChangeAspect="1"/>
          </p:cNvPicPr>
          <p:nvPr/>
        </p:nvPicPr>
        <p:blipFill>
          <a:blip r:embed="rId3"/>
          <a:stretch>
            <a:fillRect/>
          </a:stretch>
        </p:blipFill>
        <p:spPr>
          <a:xfrm>
            <a:off x="6646590" y="1876169"/>
            <a:ext cx="5406865" cy="3871487"/>
          </a:xfrm>
          <a:prstGeom prst="rect">
            <a:avLst/>
          </a:prstGeom>
        </p:spPr>
      </p:pic>
      <p:pic>
        <p:nvPicPr>
          <p:cNvPr id="5" name="Picture 2" descr="Go to journal home page - Data in Brief">
            <a:extLst>
              <a:ext uri="{FF2B5EF4-FFF2-40B4-BE49-F238E27FC236}">
                <a16:creationId xmlns:a16="http://schemas.microsoft.com/office/drawing/2014/main" id="{EFDB5DC1-454B-BD4A-AC25-6E848F915BD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8545" y="4382213"/>
            <a:ext cx="1475509" cy="1967345"/>
          </a:xfrm>
          <a:prstGeom prst="rect">
            <a:avLst/>
          </a:prstGeom>
          <a:noFill/>
          <a:extLst>
            <a:ext uri="{909E8E84-426E-40DD-AFC4-6F175D3DCCD1}">
              <a14:hiddenFill xmlns:a14="http://schemas.microsoft.com/office/drawing/2010/main">
                <a:solidFill>
                  <a:srgbClr val="FFFFFF"/>
                </a:solidFill>
              </a14:hiddenFill>
            </a:ext>
          </a:extLst>
        </p:spPr>
      </p:pic>
      <p:sp>
        <p:nvSpPr>
          <p:cNvPr id="6" name="ZoneTexte 5">
            <a:extLst>
              <a:ext uri="{FF2B5EF4-FFF2-40B4-BE49-F238E27FC236}">
                <a16:creationId xmlns:a16="http://schemas.microsoft.com/office/drawing/2014/main" id="{DD491701-BC75-0B49-847F-026DF2ABBAD0}"/>
              </a:ext>
            </a:extLst>
          </p:cNvPr>
          <p:cNvSpPr txBox="1"/>
          <p:nvPr/>
        </p:nvSpPr>
        <p:spPr>
          <a:xfrm>
            <a:off x="331167" y="6424439"/>
            <a:ext cx="1475509" cy="369332"/>
          </a:xfrm>
          <a:prstGeom prst="rect">
            <a:avLst/>
          </a:prstGeom>
          <a:noFill/>
        </p:spPr>
        <p:txBody>
          <a:bodyPr wrap="square">
            <a:spAutoFit/>
          </a:bodyPr>
          <a:lstStyle/>
          <a:p>
            <a:r>
              <a:rPr lang="fr-FR" dirty="0">
                <a:hlinkClick r:id="rId5"/>
              </a:rPr>
              <a:t>Data in </a:t>
            </a:r>
            <a:r>
              <a:rPr lang="fr-FR" dirty="0" err="1">
                <a:hlinkClick r:id="rId5"/>
              </a:rPr>
              <a:t>brief</a:t>
            </a:r>
            <a:r>
              <a:rPr lang="fr-FR" dirty="0">
                <a:hlinkClick r:id="rId5"/>
              </a:rPr>
              <a:t> </a:t>
            </a:r>
            <a:endParaRPr lang="fr-FR" dirty="0"/>
          </a:p>
        </p:txBody>
      </p:sp>
    </p:spTree>
    <p:extLst>
      <p:ext uri="{BB962C8B-B14F-4D97-AF65-F5344CB8AC3E}">
        <p14:creationId xmlns:p14="http://schemas.microsoft.com/office/powerpoint/2010/main" val="29602113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2A17284F-AEB1-5942-AD0B-6C66237B80B9}"/>
              </a:ext>
            </a:extLst>
          </p:cNvPr>
          <p:cNvSpPr>
            <a:spLocks noGrp="1"/>
          </p:cNvSpPr>
          <p:nvPr>
            <p:ph type="title"/>
          </p:nvPr>
        </p:nvSpPr>
        <p:spPr>
          <a:xfrm>
            <a:off x="59961" y="-128147"/>
            <a:ext cx="10515600" cy="1084112"/>
          </a:xfrm>
        </p:spPr>
        <p:txBody>
          <a:bodyPr>
            <a:normAutofit/>
          </a:bodyPr>
          <a:lstStyle/>
          <a:p>
            <a:r>
              <a:rPr lang="fr-FR" sz="3600" b="1" dirty="0">
                <a:latin typeface="Franklin Gothic Medium" panose="020B0603020102020204" pitchFamily="34" charset="0"/>
              </a:rPr>
              <a:t>Plan de Gestion des Données</a:t>
            </a:r>
          </a:p>
        </p:txBody>
      </p:sp>
      <p:pic>
        <p:nvPicPr>
          <p:cNvPr id="5" name="Image 4">
            <a:extLst>
              <a:ext uri="{FF2B5EF4-FFF2-40B4-BE49-F238E27FC236}">
                <a16:creationId xmlns:a16="http://schemas.microsoft.com/office/drawing/2014/main" id="{33111C78-54BD-D64D-805F-3000B19F5D20}"/>
              </a:ext>
            </a:extLst>
          </p:cNvPr>
          <p:cNvPicPr>
            <a:picLocks noChangeAspect="1"/>
          </p:cNvPicPr>
          <p:nvPr/>
        </p:nvPicPr>
        <p:blipFill>
          <a:blip r:embed="rId3"/>
          <a:stretch>
            <a:fillRect/>
          </a:stretch>
        </p:blipFill>
        <p:spPr>
          <a:xfrm>
            <a:off x="7229354" y="1769786"/>
            <a:ext cx="3168259" cy="3458395"/>
          </a:xfrm>
          <a:prstGeom prst="rect">
            <a:avLst/>
          </a:prstGeom>
        </p:spPr>
      </p:pic>
      <p:sp>
        <p:nvSpPr>
          <p:cNvPr id="6" name="ZoneTexte 5">
            <a:extLst>
              <a:ext uri="{FF2B5EF4-FFF2-40B4-BE49-F238E27FC236}">
                <a16:creationId xmlns:a16="http://schemas.microsoft.com/office/drawing/2014/main" id="{D0FF20D8-F89E-4344-9ACF-5E7D0D449F16}"/>
              </a:ext>
            </a:extLst>
          </p:cNvPr>
          <p:cNvSpPr txBox="1"/>
          <p:nvPr/>
        </p:nvSpPr>
        <p:spPr>
          <a:xfrm>
            <a:off x="531279" y="2104239"/>
            <a:ext cx="5279586" cy="3477875"/>
          </a:xfrm>
          <a:prstGeom prst="rect">
            <a:avLst/>
          </a:prstGeom>
          <a:noFill/>
        </p:spPr>
        <p:txBody>
          <a:bodyPr wrap="square">
            <a:spAutoFit/>
          </a:bodyPr>
          <a:lstStyle/>
          <a:p>
            <a:pPr algn="just">
              <a:buFont typeface="Arial" panose="020B0604020202020204" pitchFamily="34" charset="0"/>
              <a:buChar char="•"/>
            </a:pPr>
            <a:r>
              <a:rPr lang="fr-FR" sz="2200" b="0" i="0" dirty="0">
                <a:effectLst/>
                <a:latin typeface="fkGroteskNeue"/>
              </a:rPr>
              <a:t>Description des types de données collectées</a:t>
            </a:r>
          </a:p>
          <a:p>
            <a:pPr algn="just">
              <a:buFont typeface="Arial" panose="020B0604020202020204" pitchFamily="34" charset="0"/>
              <a:buChar char="•"/>
            </a:pPr>
            <a:r>
              <a:rPr lang="fr-FR" sz="2200" b="0" i="0" dirty="0">
                <a:effectLst/>
                <a:latin typeface="fkGroteskNeue"/>
              </a:rPr>
              <a:t>Méthodes et formats de collecte</a:t>
            </a:r>
          </a:p>
          <a:p>
            <a:pPr algn="just">
              <a:buFont typeface="Arial" panose="020B0604020202020204" pitchFamily="34" charset="0"/>
              <a:buChar char="•"/>
            </a:pPr>
            <a:r>
              <a:rPr lang="fr-FR" sz="2200" b="0" i="0" dirty="0">
                <a:effectLst/>
                <a:latin typeface="fkGroteskNeue"/>
              </a:rPr>
              <a:t>Normes et métadonnées pour la documentation des données</a:t>
            </a:r>
          </a:p>
          <a:p>
            <a:pPr algn="just">
              <a:buFont typeface="Arial" panose="020B0604020202020204" pitchFamily="34" charset="0"/>
              <a:buChar char="•"/>
            </a:pPr>
            <a:r>
              <a:rPr lang="fr-FR" sz="2200" b="0" i="0" dirty="0">
                <a:effectLst/>
                <a:latin typeface="fkGroteskNeue"/>
              </a:rPr>
              <a:t>Stratégies de stockage et de sauvegarde</a:t>
            </a:r>
          </a:p>
          <a:p>
            <a:pPr algn="just">
              <a:buFont typeface="Arial" panose="020B0604020202020204" pitchFamily="34" charset="0"/>
              <a:buChar char="•"/>
            </a:pPr>
            <a:r>
              <a:rPr lang="fr-FR" sz="2200" b="0" i="0" dirty="0">
                <a:effectLst/>
                <a:latin typeface="fkGroteskNeue"/>
              </a:rPr>
              <a:t>Modalités d’accès et de partage (licences, confidentialité)</a:t>
            </a:r>
          </a:p>
          <a:p>
            <a:pPr algn="just">
              <a:buFont typeface="Arial" panose="020B0604020202020204" pitchFamily="34" charset="0"/>
              <a:buChar char="•"/>
            </a:pPr>
            <a:r>
              <a:rPr lang="fr-FR" sz="2200" b="0" i="0" dirty="0">
                <a:effectLst/>
                <a:latin typeface="fkGroteskNeue"/>
              </a:rPr>
              <a:t>Estimation des coûts liés à la gestion des données</a:t>
            </a:r>
          </a:p>
        </p:txBody>
      </p:sp>
    </p:spTree>
    <p:extLst>
      <p:ext uri="{BB962C8B-B14F-4D97-AF65-F5344CB8AC3E}">
        <p14:creationId xmlns:p14="http://schemas.microsoft.com/office/powerpoint/2010/main" val="11049513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F1ECC5BD-037D-B74E-8BD6-2152DB6CDC9A}"/>
              </a:ext>
            </a:extLst>
          </p:cNvPr>
          <p:cNvSpPr>
            <a:spLocks noGrp="1"/>
          </p:cNvSpPr>
          <p:nvPr>
            <p:ph idx="1"/>
          </p:nvPr>
        </p:nvSpPr>
        <p:spPr>
          <a:xfrm>
            <a:off x="6978704" y="1778170"/>
            <a:ext cx="4350557" cy="2057400"/>
          </a:xfrm>
        </p:spPr>
        <p:txBody>
          <a:bodyPr>
            <a:normAutofit lnSpcReduction="10000"/>
          </a:bodyPr>
          <a:lstStyle/>
          <a:p>
            <a:pPr marL="0" indent="0" algn="just">
              <a:buNone/>
            </a:pPr>
            <a:r>
              <a:rPr lang="fr-FR" sz="2200" dirty="0"/>
              <a:t>Ces plateformes permettent aux chercheurs de déposer, partager et découvrir des jeux de données, ce qui est inestimable pour des démonstrations ou l'analyse des données.</a:t>
            </a:r>
          </a:p>
        </p:txBody>
      </p:sp>
      <p:sp>
        <p:nvSpPr>
          <p:cNvPr id="8" name="Titre 1">
            <a:extLst>
              <a:ext uri="{FF2B5EF4-FFF2-40B4-BE49-F238E27FC236}">
                <a16:creationId xmlns:a16="http://schemas.microsoft.com/office/drawing/2014/main" id="{61E8A2E9-01C5-9940-976E-6C7AADF9B7A1}"/>
              </a:ext>
            </a:extLst>
          </p:cNvPr>
          <p:cNvSpPr>
            <a:spLocks noGrp="1"/>
          </p:cNvSpPr>
          <p:nvPr>
            <p:ph type="title"/>
          </p:nvPr>
        </p:nvSpPr>
        <p:spPr>
          <a:xfrm>
            <a:off x="110835" y="0"/>
            <a:ext cx="8229601" cy="1034321"/>
          </a:xfrm>
          <a:noFill/>
        </p:spPr>
        <p:txBody>
          <a:bodyPr>
            <a:normAutofit/>
          </a:bodyPr>
          <a:lstStyle/>
          <a:p>
            <a:r>
              <a:rPr lang="fr-FR" sz="3600" b="1" dirty="0">
                <a:latin typeface="Franklin Gothic Medium" panose="020B0603020102020204" pitchFamily="34" charset="0"/>
              </a:rPr>
              <a:t>Entrepôt des données de la recherche</a:t>
            </a:r>
          </a:p>
        </p:txBody>
      </p:sp>
      <p:graphicFrame>
        <p:nvGraphicFramePr>
          <p:cNvPr id="2" name="Tableau 1">
            <a:extLst>
              <a:ext uri="{FF2B5EF4-FFF2-40B4-BE49-F238E27FC236}">
                <a16:creationId xmlns:a16="http://schemas.microsoft.com/office/drawing/2014/main" id="{8569031A-F9B4-A142-9590-FC252FCE2508}"/>
              </a:ext>
            </a:extLst>
          </p:cNvPr>
          <p:cNvGraphicFramePr>
            <a:graphicFrameLocks noGrp="1"/>
          </p:cNvGraphicFramePr>
          <p:nvPr/>
        </p:nvGraphicFramePr>
        <p:xfrm>
          <a:off x="6978704" y="4057202"/>
          <a:ext cx="4350557" cy="2194560"/>
        </p:xfrm>
        <a:graphic>
          <a:graphicData uri="http://schemas.openxmlformats.org/drawingml/2006/table">
            <a:tbl>
              <a:tblPr/>
              <a:tblGrid>
                <a:gridCol w="4350557">
                  <a:extLst>
                    <a:ext uri="{9D8B030D-6E8A-4147-A177-3AD203B41FA5}">
                      <a16:colId xmlns:a16="http://schemas.microsoft.com/office/drawing/2014/main" val="4173443005"/>
                    </a:ext>
                  </a:extLst>
                </a:gridCol>
              </a:tblGrid>
              <a:tr h="373278">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fr-FR" sz="2000" dirty="0">
                        <a:effectLst/>
                      </a:endParaRPr>
                    </a:p>
                  </a:txBody>
                  <a:tcPr anchor="ctr">
                    <a:lnL>
                      <a:noFill/>
                    </a:lnL>
                    <a:lnR>
                      <a:noFill/>
                    </a:lnR>
                    <a:lnT>
                      <a:noFill/>
                    </a:lnT>
                    <a:lnB>
                      <a:noFill/>
                    </a:lnB>
                  </a:tcPr>
                </a:tc>
                <a:extLst>
                  <a:ext uri="{0D108BD9-81ED-4DB2-BD59-A6C34878D82A}">
                    <a16:rowId xmlns:a16="http://schemas.microsoft.com/office/drawing/2014/main" val="2176976037"/>
                  </a:ext>
                </a:extLst>
              </a:tr>
              <a:tr h="373278">
                <a:tc>
                  <a:txBody>
                    <a:bodyPr/>
                    <a:lstStyle/>
                    <a:p>
                      <a:r>
                        <a:rPr lang="fr-FR" sz="2000" dirty="0">
                          <a:effectLst/>
                          <a:hlinkClick r:id="rId3"/>
                        </a:rPr>
                        <a:t>Harvard </a:t>
                      </a:r>
                      <a:r>
                        <a:rPr lang="fr-FR" sz="2000" dirty="0" err="1">
                          <a:effectLst/>
                          <a:hlinkClick r:id="rId3"/>
                        </a:rPr>
                        <a:t>Dataverse</a:t>
                      </a:r>
                      <a:endParaRPr lang="fr-FR" sz="2000" dirty="0">
                        <a:effectLst/>
                      </a:endParaRPr>
                    </a:p>
                  </a:txBody>
                  <a:tcPr anchor="ctr">
                    <a:lnL>
                      <a:noFill/>
                    </a:lnL>
                    <a:lnR>
                      <a:noFill/>
                    </a:lnR>
                    <a:lnT>
                      <a:noFill/>
                    </a:lnT>
                    <a:lnB>
                      <a:noFill/>
                    </a:lnB>
                  </a:tcPr>
                </a:tc>
                <a:extLst>
                  <a:ext uri="{0D108BD9-81ED-4DB2-BD59-A6C34878D82A}">
                    <a16:rowId xmlns:a16="http://schemas.microsoft.com/office/drawing/2014/main" val="3475139652"/>
                  </a:ext>
                </a:extLst>
              </a:tr>
              <a:tr h="373278">
                <a:tc>
                  <a:txBody>
                    <a:bodyPr/>
                    <a:lstStyle/>
                    <a:p>
                      <a:r>
                        <a:rPr lang="fr-FR" sz="2000" dirty="0">
                          <a:effectLst/>
                          <a:hlinkClick r:id="rId4"/>
                        </a:rPr>
                        <a:t>Open Science Framework</a:t>
                      </a:r>
                      <a:endParaRPr lang="fr-FR" sz="2000" dirty="0">
                        <a:effectLst/>
                      </a:endParaRPr>
                    </a:p>
                  </a:txBody>
                  <a:tcPr anchor="ctr">
                    <a:lnL>
                      <a:noFill/>
                    </a:lnL>
                    <a:lnR>
                      <a:noFill/>
                    </a:lnR>
                    <a:lnT>
                      <a:noFill/>
                    </a:lnT>
                    <a:lnB>
                      <a:noFill/>
                    </a:lnB>
                  </a:tcPr>
                </a:tc>
                <a:extLst>
                  <a:ext uri="{0D108BD9-81ED-4DB2-BD59-A6C34878D82A}">
                    <a16:rowId xmlns:a16="http://schemas.microsoft.com/office/drawing/2014/main" val="1074822360"/>
                  </a:ext>
                </a:extLst>
              </a:tr>
              <a:tr h="937567">
                <a:tc>
                  <a:txBody>
                    <a:bodyPr/>
                    <a:lstStyle/>
                    <a:p>
                      <a:r>
                        <a:rPr lang="fr-FR" sz="2000" dirty="0">
                          <a:effectLst/>
                          <a:hlinkClick r:id="rId5"/>
                        </a:rPr>
                        <a:t>Science Data Bank</a:t>
                      </a:r>
                      <a:endParaRPr lang="fr-FR" sz="2000" dirty="0">
                        <a:effectLst/>
                        <a:hlinkClick r:id="rId6"/>
                      </a:endParaRPr>
                    </a:p>
                    <a:p>
                      <a:r>
                        <a:rPr lang="fr-FR" sz="2000" dirty="0">
                          <a:hlinkClick r:id="rId6"/>
                        </a:rPr>
                        <a:t>Registry of Research Data Repositories </a:t>
                      </a:r>
                      <a:endParaRPr lang="fr-FR" sz="2000" dirty="0">
                        <a:effectLst/>
                      </a:endParaRPr>
                    </a:p>
                  </a:txBody>
                  <a:tcPr anchor="ctr">
                    <a:lnL>
                      <a:noFill/>
                    </a:lnL>
                    <a:lnR>
                      <a:noFill/>
                    </a:lnR>
                    <a:lnT>
                      <a:noFill/>
                    </a:lnT>
                    <a:lnB>
                      <a:noFill/>
                    </a:lnB>
                  </a:tcPr>
                </a:tc>
                <a:extLst>
                  <a:ext uri="{0D108BD9-81ED-4DB2-BD59-A6C34878D82A}">
                    <a16:rowId xmlns:a16="http://schemas.microsoft.com/office/drawing/2014/main" val="1890089501"/>
                  </a:ext>
                </a:extLst>
              </a:tr>
            </a:tbl>
          </a:graphicData>
        </a:graphic>
      </p:graphicFrame>
      <p:pic>
        <p:nvPicPr>
          <p:cNvPr id="5" name="Image 4" descr="Une image contenant texte&#10;&#10;Description générée automatiquement">
            <a:extLst>
              <a:ext uri="{FF2B5EF4-FFF2-40B4-BE49-F238E27FC236}">
                <a16:creationId xmlns:a16="http://schemas.microsoft.com/office/drawing/2014/main" id="{DFDADC36-3BD4-5B41-B596-E3D11737ADAE}"/>
              </a:ext>
            </a:extLst>
          </p:cNvPr>
          <p:cNvPicPr>
            <a:picLocks noChangeAspect="1"/>
          </p:cNvPicPr>
          <p:nvPr/>
        </p:nvPicPr>
        <p:blipFill>
          <a:blip r:embed="rId7"/>
          <a:stretch>
            <a:fillRect/>
          </a:stretch>
        </p:blipFill>
        <p:spPr>
          <a:xfrm>
            <a:off x="362248" y="1799218"/>
            <a:ext cx="5511610" cy="3315055"/>
          </a:xfrm>
          <a:prstGeom prst="rect">
            <a:avLst/>
          </a:prstGeom>
        </p:spPr>
      </p:pic>
    </p:spTree>
    <p:extLst>
      <p:ext uri="{BB962C8B-B14F-4D97-AF65-F5344CB8AC3E}">
        <p14:creationId xmlns:p14="http://schemas.microsoft.com/office/powerpoint/2010/main" val="6436318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D2339CA3-3EB9-9848-A678-BE631167C367}"/>
              </a:ext>
            </a:extLst>
          </p:cNvPr>
          <p:cNvPicPr>
            <a:picLocks noChangeAspect="1"/>
          </p:cNvPicPr>
          <p:nvPr/>
        </p:nvPicPr>
        <p:blipFill>
          <a:blip r:embed="rId3"/>
          <a:stretch>
            <a:fillRect/>
          </a:stretch>
        </p:blipFill>
        <p:spPr>
          <a:xfrm>
            <a:off x="0" y="-1"/>
            <a:ext cx="6817491" cy="4494509"/>
          </a:xfrm>
          <a:prstGeom prst="rect">
            <a:avLst/>
          </a:prstGeom>
        </p:spPr>
      </p:pic>
      <p:pic>
        <p:nvPicPr>
          <p:cNvPr id="6" name="Image 5">
            <a:extLst>
              <a:ext uri="{FF2B5EF4-FFF2-40B4-BE49-F238E27FC236}">
                <a16:creationId xmlns:a16="http://schemas.microsoft.com/office/drawing/2014/main" id="{B25356A0-4EEE-3646-9CB9-88011A2681E7}"/>
              </a:ext>
            </a:extLst>
          </p:cNvPr>
          <p:cNvPicPr>
            <a:picLocks noChangeAspect="1"/>
          </p:cNvPicPr>
          <p:nvPr/>
        </p:nvPicPr>
        <p:blipFill>
          <a:blip r:embed="rId4"/>
          <a:stretch>
            <a:fillRect/>
          </a:stretch>
        </p:blipFill>
        <p:spPr>
          <a:xfrm>
            <a:off x="4713247" y="2665708"/>
            <a:ext cx="7354766" cy="4192292"/>
          </a:xfrm>
          <a:prstGeom prst="rect">
            <a:avLst/>
          </a:prstGeom>
        </p:spPr>
      </p:pic>
    </p:spTree>
    <p:extLst>
      <p:ext uri="{BB962C8B-B14F-4D97-AF65-F5344CB8AC3E}">
        <p14:creationId xmlns:p14="http://schemas.microsoft.com/office/powerpoint/2010/main" val="26956524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A281CC6-A1FE-C544-95EF-7A0071D7CCB4}"/>
              </a:ext>
            </a:extLst>
          </p:cNvPr>
          <p:cNvSpPr>
            <a:spLocks noGrp="1"/>
          </p:cNvSpPr>
          <p:nvPr>
            <p:ph type="title"/>
          </p:nvPr>
        </p:nvSpPr>
        <p:spPr>
          <a:xfrm>
            <a:off x="261729" y="136526"/>
            <a:ext cx="11359999" cy="1102340"/>
          </a:xfrm>
        </p:spPr>
        <p:txBody>
          <a:bodyPr>
            <a:normAutofit/>
          </a:bodyPr>
          <a:lstStyle/>
          <a:p>
            <a:r>
              <a:rPr lang="fr-FR" sz="3200" b="1" dirty="0">
                <a:latin typeface="Franklin Gothic Medium" panose="020B0603020102020204" pitchFamily="34" charset="0"/>
              </a:rPr>
              <a:t>Activité 3: déposer une communication scientifique sur </a:t>
            </a:r>
            <a:r>
              <a:rPr lang="fr-FR" sz="3200" b="1" dirty="0" err="1">
                <a:latin typeface="Franklin Gothic Medium" panose="020B0603020102020204" pitchFamily="34" charset="0"/>
              </a:rPr>
              <a:t>Zenodo</a:t>
            </a:r>
            <a:endParaRPr lang="fr-FR" sz="3200" b="1" dirty="0">
              <a:latin typeface="Franklin Gothic Medium" panose="020B0603020102020204" pitchFamily="34" charset="0"/>
            </a:endParaRPr>
          </a:p>
        </p:txBody>
      </p:sp>
      <p:sp>
        <p:nvSpPr>
          <p:cNvPr id="3" name="Espace réservé du contenu 2">
            <a:extLst>
              <a:ext uri="{FF2B5EF4-FFF2-40B4-BE49-F238E27FC236}">
                <a16:creationId xmlns:a16="http://schemas.microsoft.com/office/drawing/2014/main" id="{3628E22D-B5F2-994A-9A5A-D87992A8ECB5}"/>
              </a:ext>
            </a:extLst>
          </p:cNvPr>
          <p:cNvSpPr>
            <a:spLocks noGrp="1"/>
          </p:cNvSpPr>
          <p:nvPr>
            <p:ph idx="1"/>
          </p:nvPr>
        </p:nvSpPr>
        <p:spPr/>
        <p:txBody>
          <a:bodyPr>
            <a:normAutofit/>
          </a:bodyPr>
          <a:lstStyle/>
          <a:p>
            <a:r>
              <a:rPr lang="fr-FR" sz="2200" dirty="0"/>
              <a:t>Créer un compte </a:t>
            </a:r>
            <a:r>
              <a:rPr lang="fr-FR" sz="2200" dirty="0" err="1">
                <a:hlinkClick r:id="rId3"/>
              </a:rPr>
              <a:t>Zenodo</a:t>
            </a:r>
            <a:r>
              <a:rPr lang="fr-FR" sz="2200" dirty="0"/>
              <a:t> (via ORCID ou e-mail) : </a:t>
            </a:r>
          </a:p>
          <a:p>
            <a:r>
              <a:rPr lang="fr-FR" sz="2200" dirty="0"/>
              <a:t>Préparer un fichier </a:t>
            </a:r>
            <a:r>
              <a:rPr lang="fr-FR" sz="2200" dirty="0" err="1"/>
              <a:t>pdf</a:t>
            </a:r>
            <a:r>
              <a:rPr lang="fr-FR" sz="2200" dirty="0"/>
              <a:t> ou </a:t>
            </a:r>
            <a:r>
              <a:rPr lang="fr-FR" sz="2200" dirty="0" err="1"/>
              <a:t>ppt</a:t>
            </a:r>
            <a:endParaRPr lang="fr-FR" sz="2200" dirty="0"/>
          </a:p>
          <a:p>
            <a:r>
              <a:rPr lang="fr-FR" sz="2200" dirty="0"/>
              <a:t>Préparer un titre, un résumé, des mots-clés et la date de présentation</a:t>
            </a:r>
          </a:p>
          <a:p>
            <a:r>
              <a:rPr lang="fr-FR" sz="2200" dirty="0"/>
              <a:t>Dans le champ “</a:t>
            </a:r>
            <a:r>
              <a:rPr lang="fr-FR" sz="2200" dirty="0" err="1"/>
              <a:t>Upload</a:t>
            </a:r>
            <a:r>
              <a:rPr lang="fr-FR" sz="2200" dirty="0"/>
              <a:t> Type”, sélectionnez “</a:t>
            </a:r>
            <a:r>
              <a:rPr lang="fr-FR" sz="2200" dirty="0" err="1"/>
              <a:t>Presentation</a:t>
            </a:r>
            <a:r>
              <a:rPr lang="fr-FR" sz="2200" dirty="0"/>
              <a:t>” ou “Poster” et télécharger votre fichier</a:t>
            </a:r>
          </a:p>
          <a:p>
            <a:r>
              <a:rPr lang="fr-FR" sz="2200" dirty="0"/>
              <a:t>Remplissez les champs suivants : </a:t>
            </a:r>
            <a:r>
              <a:rPr lang="fr-FR" sz="2200" dirty="0" err="1"/>
              <a:t>Title</a:t>
            </a:r>
            <a:r>
              <a:rPr lang="fr-FR" sz="2200" dirty="0"/>
              <a:t>, </a:t>
            </a:r>
            <a:r>
              <a:rPr lang="fr-FR" sz="2200" dirty="0" err="1"/>
              <a:t>Authors</a:t>
            </a:r>
            <a:r>
              <a:rPr lang="fr-FR" sz="2200" dirty="0"/>
              <a:t>, Description, Keywords, Publication Date, </a:t>
            </a:r>
            <a:r>
              <a:rPr lang="fr-FR" sz="2200" dirty="0" err="1"/>
              <a:t>Conference</a:t>
            </a:r>
            <a:endParaRPr lang="fr-FR" sz="2200" dirty="0"/>
          </a:p>
          <a:p>
            <a:r>
              <a:rPr lang="fr-FR" sz="2200" dirty="0"/>
              <a:t>Choisir une licence CC-BY ou CC-BY-NC</a:t>
            </a:r>
          </a:p>
          <a:p>
            <a:r>
              <a:rPr lang="fr-FR" sz="2200" dirty="0"/>
              <a:t>Ajouter des références  (projets financés) ou un lien ORCID</a:t>
            </a:r>
          </a:p>
          <a:p>
            <a:r>
              <a:rPr lang="fr-FR" sz="2200" dirty="0"/>
              <a:t>Publier</a:t>
            </a:r>
          </a:p>
        </p:txBody>
      </p:sp>
    </p:spTree>
    <p:extLst>
      <p:ext uri="{BB962C8B-B14F-4D97-AF65-F5344CB8AC3E}">
        <p14:creationId xmlns:p14="http://schemas.microsoft.com/office/powerpoint/2010/main" val="24126204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Text 0"/>
          <p:cNvSpPr/>
          <p:nvPr/>
        </p:nvSpPr>
        <p:spPr>
          <a:xfrm>
            <a:off x="502920" y="411480"/>
            <a:ext cx="7955280" cy="384048"/>
          </a:xfrm>
          <a:prstGeom prst="rect">
            <a:avLst/>
          </a:prstGeom>
          <a:noFill/>
          <a:ln/>
        </p:spPr>
        <p:txBody>
          <a:bodyPr wrap="square" rtlCol="0" anchor="ctr"/>
          <a:lstStyle/>
          <a:p>
            <a:pPr marL="0" indent="0">
              <a:buNone/>
            </a:pPr>
            <a:r>
              <a:rPr lang="en-US" sz="3200" b="1" dirty="0">
                <a:solidFill>
                  <a:srgbClr val="0F4C5C"/>
                </a:solidFill>
                <a:latin typeface="Aptos Display" pitchFamily="34" charset="0"/>
                <a:ea typeface="Aptos Display" pitchFamily="34" charset="-122"/>
                <a:cs typeface="Aptos Display" pitchFamily="34" charset="-120"/>
              </a:rPr>
              <a:t>Objectifs pédagogiques</a:t>
            </a:r>
            <a:endParaRPr lang="en-US" sz="3200" dirty="0"/>
          </a:p>
        </p:txBody>
      </p:sp>
      <p:sp>
        <p:nvSpPr>
          <p:cNvPr id="3" name="Shape 1"/>
          <p:cNvSpPr/>
          <p:nvPr/>
        </p:nvSpPr>
        <p:spPr>
          <a:xfrm>
            <a:off x="777240" y="1651798"/>
            <a:ext cx="164592" cy="164592"/>
          </a:xfrm>
          <a:prstGeom prst="roundRect">
            <a:avLst>
              <a:gd name="adj" fmla="val 16667"/>
            </a:avLst>
          </a:prstGeom>
          <a:solidFill>
            <a:srgbClr val="2E7D8A"/>
          </a:solidFill>
          <a:ln w="12700">
            <a:solidFill>
              <a:srgbClr val="2E7D8A"/>
            </a:solidFill>
            <a:prstDash val="solid"/>
          </a:ln>
        </p:spPr>
        <p:txBody>
          <a:bodyPr/>
          <a:lstStyle/>
          <a:p>
            <a:endParaRPr lang="fr-FR"/>
          </a:p>
        </p:txBody>
      </p:sp>
      <p:sp>
        <p:nvSpPr>
          <p:cNvPr id="4" name="Text 2"/>
          <p:cNvSpPr/>
          <p:nvPr/>
        </p:nvSpPr>
        <p:spPr>
          <a:xfrm>
            <a:off x="1514698" y="1686059"/>
            <a:ext cx="7315200" cy="411480"/>
          </a:xfrm>
          <a:prstGeom prst="rect">
            <a:avLst/>
          </a:prstGeom>
          <a:noFill/>
          <a:ln/>
        </p:spPr>
        <p:txBody>
          <a:bodyPr wrap="square" lIns="0" tIns="0" rIns="0" bIns="0" rtlCol="0" anchor="ctr"/>
          <a:lstStyle/>
          <a:p>
            <a:pPr marL="0" indent="0">
              <a:buNone/>
            </a:pPr>
            <a:r>
              <a:rPr lang="en-US" sz="2400" dirty="0">
                <a:solidFill>
                  <a:srgbClr val="19323C"/>
                </a:solidFill>
              </a:rPr>
              <a:t>Situer la cartographie dans le contexte de la science ouverte et de l’écosystème numérique de la recherche.</a:t>
            </a:r>
            <a:endParaRPr lang="en-US" sz="2400" dirty="0"/>
          </a:p>
        </p:txBody>
      </p:sp>
      <p:sp>
        <p:nvSpPr>
          <p:cNvPr id="5" name="Shape 3"/>
          <p:cNvSpPr/>
          <p:nvPr/>
        </p:nvSpPr>
        <p:spPr>
          <a:xfrm>
            <a:off x="818962" y="4236938"/>
            <a:ext cx="164592" cy="164592"/>
          </a:xfrm>
          <a:prstGeom prst="roundRect">
            <a:avLst>
              <a:gd name="adj" fmla="val 16667"/>
            </a:avLst>
          </a:prstGeom>
          <a:solidFill>
            <a:srgbClr val="2E7D8A"/>
          </a:solidFill>
          <a:ln w="12700">
            <a:solidFill>
              <a:srgbClr val="2E7D8A"/>
            </a:solidFill>
            <a:prstDash val="solid"/>
          </a:ln>
        </p:spPr>
        <p:txBody>
          <a:bodyPr/>
          <a:lstStyle/>
          <a:p>
            <a:endParaRPr lang="fr-FR"/>
          </a:p>
        </p:txBody>
      </p:sp>
      <p:sp>
        <p:nvSpPr>
          <p:cNvPr id="6" name="Text 4"/>
          <p:cNvSpPr/>
          <p:nvPr/>
        </p:nvSpPr>
        <p:spPr>
          <a:xfrm>
            <a:off x="1514698" y="2862072"/>
            <a:ext cx="7315200" cy="411480"/>
          </a:xfrm>
          <a:prstGeom prst="rect">
            <a:avLst/>
          </a:prstGeom>
          <a:noFill/>
          <a:ln/>
        </p:spPr>
        <p:txBody>
          <a:bodyPr wrap="square" lIns="0" tIns="0" rIns="0" bIns="0" rtlCol="0" anchor="ctr"/>
          <a:lstStyle/>
          <a:p>
            <a:r>
              <a:rPr lang="en-US" sz="2400" dirty="0">
                <a:solidFill>
                  <a:srgbClr val="19323C"/>
                </a:solidFill>
              </a:rPr>
              <a:t>Présenter les bases de la bibliométrie utiles à la </a:t>
            </a:r>
            <a:r>
              <a:rPr lang="en-US" sz="2400" dirty="0" err="1">
                <a:solidFill>
                  <a:srgbClr val="19323C"/>
                </a:solidFill>
              </a:rPr>
              <a:t>cartographie</a:t>
            </a:r>
            <a:endParaRPr lang="en-US" sz="2400" dirty="0">
              <a:solidFill>
                <a:srgbClr val="19323C"/>
              </a:solidFill>
            </a:endParaRPr>
          </a:p>
        </p:txBody>
      </p:sp>
      <p:sp>
        <p:nvSpPr>
          <p:cNvPr id="7" name="Shape 5"/>
          <p:cNvSpPr/>
          <p:nvPr/>
        </p:nvSpPr>
        <p:spPr>
          <a:xfrm>
            <a:off x="777240" y="2864744"/>
            <a:ext cx="164592" cy="164592"/>
          </a:xfrm>
          <a:prstGeom prst="roundRect">
            <a:avLst>
              <a:gd name="adj" fmla="val 16667"/>
            </a:avLst>
          </a:prstGeom>
          <a:solidFill>
            <a:srgbClr val="2E7D8A"/>
          </a:solidFill>
          <a:ln w="12700">
            <a:solidFill>
              <a:srgbClr val="2E7D8A"/>
            </a:solidFill>
            <a:prstDash val="solid"/>
          </a:ln>
        </p:spPr>
        <p:txBody>
          <a:bodyPr/>
          <a:lstStyle/>
          <a:p>
            <a:endParaRPr lang="fr-FR"/>
          </a:p>
        </p:txBody>
      </p:sp>
      <p:sp>
        <p:nvSpPr>
          <p:cNvPr id="8" name="Text 6"/>
          <p:cNvSpPr/>
          <p:nvPr/>
        </p:nvSpPr>
        <p:spPr>
          <a:xfrm>
            <a:off x="1514698" y="4212059"/>
            <a:ext cx="7315200" cy="411480"/>
          </a:xfrm>
          <a:prstGeom prst="rect">
            <a:avLst/>
          </a:prstGeom>
          <a:noFill/>
          <a:ln/>
        </p:spPr>
        <p:txBody>
          <a:bodyPr wrap="square" lIns="0" tIns="0" rIns="0" bIns="0" rtlCol="0" anchor="ctr"/>
          <a:lstStyle/>
          <a:p>
            <a:pPr marL="0" indent="0">
              <a:buNone/>
            </a:pPr>
            <a:r>
              <a:rPr lang="en-US" sz="2400" dirty="0">
                <a:solidFill>
                  <a:srgbClr val="19323C"/>
                </a:solidFill>
              </a:rPr>
              <a:t>Piloter un </a:t>
            </a:r>
            <a:r>
              <a:rPr lang="en-US" sz="2400" dirty="0" err="1">
                <a:solidFill>
                  <a:srgbClr val="19323C"/>
                </a:solidFill>
              </a:rPr>
              <a:t>projet</a:t>
            </a:r>
            <a:r>
              <a:rPr lang="en-US" sz="2400" dirty="0">
                <a:solidFill>
                  <a:srgbClr val="19323C"/>
                </a:solidFill>
              </a:rPr>
              <a:t> de </a:t>
            </a:r>
            <a:r>
              <a:rPr lang="en-US" sz="2400" dirty="0" err="1">
                <a:solidFill>
                  <a:srgbClr val="19323C"/>
                </a:solidFill>
              </a:rPr>
              <a:t>cartographie</a:t>
            </a:r>
            <a:r>
              <a:rPr lang="en-US" sz="2400" dirty="0">
                <a:solidFill>
                  <a:srgbClr val="19323C"/>
                </a:solidFill>
              </a:rPr>
              <a:t>: collecte, nettoyage, analyse, visualisation, interprétation.</a:t>
            </a:r>
            <a:endParaRPr lang="en-US" sz="2400" dirty="0"/>
          </a:p>
        </p:txBody>
      </p:sp>
      <p:sp>
        <p:nvSpPr>
          <p:cNvPr id="13" name="Text 11"/>
          <p:cNvSpPr/>
          <p:nvPr/>
        </p:nvSpPr>
        <p:spPr>
          <a:xfrm>
            <a:off x="320040" y="6583680"/>
            <a:ext cx="3108960" cy="146304"/>
          </a:xfrm>
          <a:prstGeom prst="rect">
            <a:avLst/>
          </a:prstGeom>
          <a:noFill/>
          <a:ln/>
        </p:spPr>
        <p:txBody>
          <a:bodyPr wrap="square" rtlCol="0" anchor="ctr"/>
          <a:lstStyle/>
          <a:p>
            <a:pPr marL="0" indent="0">
              <a:buNone/>
            </a:pPr>
            <a:r>
              <a:rPr lang="en-US" sz="900" dirty="0">
                <a:solidFill>
                  <a:srgbClr val="FFFFFF"/>
                </a:solidFill>
                <a:latin typeface="Aptos" pitchFamily="34" charset="0"/>
                <a:ea typeface="Aptos" pitchFamily="34" charset="-122"/>
                <a:cs typeface="Aptos" pitchFamily="34" charset="-120"/>
              </a:rPr>
              <a:t>DU Données de la recherche</a:t>
            </a:r>
            <a:endParaRPr lang="en-US" sz="900" dirty="0"/>
          </a:p>
        </p:txBody>
      </p:sp>
      <p:sp>
        <p:nvSpPr>
          <p:cNvPr id="25" name="Slide Number Placeholder 0"/>
          <p:cNvSpPr>
            <a:spLocks noGrp="1"/>
          </p:cNvSpPr>
          <p:nvPr>
            <p:ph type="sldNum" sz="quarter" idx="4294967295"/>
          </p:nvPr>
        </p:nvSpPr>
        <p:spPr>
          <a:xfrm>
            <a:off x="11430000" y="6565392"/>
            <a:ext cx="411480" cy="182880"/>
          </a:xfrm>
          <a:prstGeom prst="rect">
            <a:avLst/>
          </a:prstGeom>
          <a:extLst>
            <a:ext uri="{C572A759-6A51-4108-AA02-DFA0A04FC94B}">
              <ma14:wrappingTextBoxFlag xmlns:ma14="http://schemas.microsoft.com/office/mac/drawingml/2011/main" xmlns="" val="0"/>
            </a:ext>
          </a:extLst>
        </p:spPr>
        <p:txBody>
          <a:bodyPr/>
          <a:lstStyle>
            <a:lvl1pPr>
              <a:defRPr sz="1000">
                <a:solidFill>
                  <a:srgbClr val="FFFFFF"/>
                </a:solidFill>
                <a:latin typeface="Aptos"/>
                <a:ea typeface="Aptos"/>
                <a:cs typeface="Aptos"/>
              </a:defRPr>
            </a:lvl1pPr>
          </a:lstStyle>
          <a:p>
            <a:pPr algn="ctr"/>
            <a:fld id="{F7021451-1387-4CA6-816F-3879F97B5CBC}" type="slidenum">
              <a:rPr lang="en-US" b="0"/>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1238886-C73E-DB4B-855A-652189CC14D8}"/>
              </a:ext>
            </a:extLst>
          </p:cNvPr>
          <p:cNvSpPr>
            <a:spLocks noGrp="1"/>
          </p:cNvSpPr>
          <p:nvPr>
            <p:ph type="title"/>
          </p:nvPr>
        </p:nvSpPr>
        <p:spPr>
          <a:xfrm>
            <a:off x="180109" y="0"/>
            <a:ext cx="5708073" cy="817418"/>
          </a:xfrm>
          <a:noFill/>
        </p:spPr>
        <p:txBody>
          <a:bodyPr/>
          <a:lstStyle/>
          <a:p>
            <a:r>
              <a:rPr lang="fr-FR" dirty="0">
                <a:latin typeface="Franklin Gothic Medium" panose="020B0603020102020204" pitchFamily="34" charset="0"/>
              </a:rPr>
              <a:t>Open </a:t>
            </a:r>
            <a:r>
              <a:rPr lang="fr-FR" dirty="0" err="1">
                <a:latin typeface="Franklin Gothic Medium" panose="020B0603020102020204" pitchFamily="34" charset="0"/>
              </a:rPr>
              <a:t>evaluation</a:t>
            </a:r>
            <a:endParaRPr lang="fr-FR" dirty="0">
              <a:latin typeface="Franklin Gothic Medium" panose="020B0603020102020204" pitchFamily="34" charset="0"/>
            </a:endParaRPr>
          </a:p>
        </p:txBody>
      </p:sp>
      <p:sp>
        <p:nvSpPr>
          <p:cNvPr id="3" name="Espace réservé du contenu 2">
            <a:extLst>
              <a:ext uri="{FF2B5EF4-FFF2-40B4-BE49-F238E27FC236}">
                <a16:creationId xmlns:a16="http://schemas.microsoft.com/office/drawing/2014/main" id="{5EA1E44F-9447-3D4F-B0B8-882B678DFEA3}"/>
              </a:ext>
            </a:extLst>
          </p:cNvPr>
          <p:cNvSpPr>
            <a:spLocks noGrp="1"/>
          </p:cNvSpPr>
          <p:nvPr>
            <p:ph idx="1"/>
          </p:nvPr>
        </p:nvSpPr>
        <p:spPr>
          <a:xfrm>
            <a:off x="177421" y="1501244"/>
            <a:ext cx="4950555" cy="4351338"/>
          </a:xfrm>
        </p:spPr>
        <p:txBody>
          <a:bodyPr>
            <a:normAutofit/>
          </a:bodyPr>
          <a:lstStyle/>
          <a:p>
            <a:pPr marL="0" indent="0" algn="just">
              <a:buNone/>
            </a:pPr>
            <a:r>
              <a:rPr lang="fr-FR" sz="2200" b="1" dirty="0"/>
              <a:t>Altmetrics (Métriques Alternatives) </a:t>
            </a:r>
          </a:p>
          <a:p>
            <a:pPr marL="0" indent="0" algn="just">
              <a:buNone/>
            </a:pPr>
            <a:endParaRPr lang="fr-FR" sz="2200" b="1" dirty="0"/>
          </a:p>
          <a:p>
            <a:pPr marL="0" indent="0" algn="just">
              <a:buNone/>
            </a:pPr>
            <a:r>
              <a:rPr lang="fr-FR" sz="2200" dirty="0"/>
              <a:t>Des indicateurs qui mesurent l'impact de la recherche au-delà des citations traditionnelles. Ils incluent les mentions sur les médias sociaux, dans les actualités, les blogs et les gestionnaires de références.</a:t>
            </a:r>
          </a:p>
          <a:p>
            <a:pPr marL="0" indent="0" algn="just">
              <a:buNone/>
            </a:pPr>
            <a:endParaRPr lang="fr-FR" sz="2200" dirty="0"/>
          </a:p>
          <a:p>
            <a:pPr marL="0" indent="0" algn="just">
              <a:buNone/>
            </a:pPr>
            <a:r>
              <a:rPr lang="fr-FR" sz="2200" dirty="0"/>
              <a:t>Les Altmetrics offrent une perspective plus large de l'impact sociétal de la recherche.</a:t>
            </a:r>
          </a:p>
          <a:p>
            <a:pPr marL="0" indent="0" algn="just">
              <a:buNone/>
            </a:pPr>
            <a:endParaRPr lang="fr-FR" sz="2200" b="1" dirty="0"/>
          </a:p>
        </p:txBody>
      </p:sp>
      <p:pic>
        <p:nvPicPr>
          <p:cNvPr id="4" name="Picture 2" descr="research through Open Science ...">
            <a:extLst>
              <a:ext uri="{FF2B5EF4-FFF2-40B4-BE49-F238E27FC236}">
                <a16:creationId xmlns:a16="http://schemas.microsoft.com/office/drawing/2014/main" id="{6E4A4281-F4F3-1743-A1A3-0CC4D19D50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1212" y="1577444"/>
            <a:ext cx="6710788" cy="3940655"/>
          </a:xfrm>
          <a:prstGeom prst="rect">
            <a:avLst/>
          </a:prstGeom>
          <a:noFill/>
          <a:extLst>
            <a:ext uri="{909E8E84-426E-40DD-AFC4-6F175D3DCCD1}">
              <a14:hiddenFill xmlns:a14="http://schemas.microsoft.com/office/drawing/2010/main">
                <a:solidFill>
                  <a:srgbClr val="FFFFFF"/>
                </a:solidFill>
              </a14:hiddenFill>
            </a:ext>
          </a:extLst>
        </p:spPr>
      </p:pic>
      <p:sp>
        <p:nvSpPr>
          <p:cNvPr id="6" name="ZoneTexte 5">
            <a:extLst>
              <a:ext uri="{FF2B5EF4-FFF2-40B4-BE49-F238E27FC236}">
                <a16:creationId xmlns:a16="http://schemas.microsoft.com/office/drawing/2014/main" id="{01ABAB8A-ED93-344A-B352-33D1B634EC13}"/>
              </a:ext>
            </a:extLst>
          </p:cNvPr>
          <p:cNvSpPr txBox="1"/>
          <p:nvPr/>
        </p:nvSpPr>
        <p:spPr>
          <a:xfrm>
            <a:off x="695529" y="6181721"/>
            <a:ext cx="3467910" cy="430887"/>
          </a:xfrm>
          <a:prstGeom prst="rect">
            <a:avLst/>
          </a:prstGeom>
          <a:noFill/>
        </p:spPr>
        <p:txBody>
          <a:bodyPr wrap="square">
            <a:spAutoFit/>
          </a:bodyPr>
          <a:lstStyle/>
          <a:p>
            <a:pPr rtl="0" fontAlgn="base">
              <a:spcBef>
                <a:spcPts val="0"/>
              </a:spcBef>
              <a:spcAft>
                <a:spcPts val="0"/>
              </a:spcAft>
            </a:pPr>
            <a:r>
              <a:rPr lang="fr-FR" sz="2200" b="0" i="0" u="none" strike="noStrike" dirty="0">
                <a:solidFill>
                  <a:srgbClr val="000000"/>
                </a:solidFill>
                <a:effectLst/>
                <a:latin typeface="Google Sans"/>
                <a:hlinkClick r:id="rId4"/>
              </a:rPr>
              <a:t>Free Tools - </a:t>
            </a:r>
            <a:r>
              <a:rPr lang="fr-FR" sz="2200" b="0" i="0" u="none" strike="noStrike" dirty="0" err="1">
                <a:solidFill>
                  <a:srgbClr val="000000"/>
                </a:solidFill>
                <a:effectLst/>
                <a:latin typeface="Google Sans"/>
                <a:hlinkClick r:id="rId4"/>
              </a:rPr>
              <a:t>Altmetric</a:t>
            </a:r>
            <a:endParaRPr lang="fr-FR" sz="2200" b="0" i="0" u="none" strike="noStrike" dirty="0">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18183811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1">
            <a:extLst>
              <a:ext uri="{FF2B5EF4-FFF2-40B4-BE49-F238E27FC236}">
                <a16:creationId xmlns:a16="http://schemas.microsoft.com/office/drawing/2014/main" id="{D20FFFA2-35AE-1645-AEA9-46AAE9902634}"/>
              </a:ext>
            </a:extLst>
          </p:cNvPr>
          <p:cNvSpPr>
            <a:spLocks noGrp="1"/>
          </p:cNvSpPr>
          <p:nvPr>
            <p:ph type="title"/>
          </p:nvPr>
        </p:nvSpPr>
        <p:spPr>
          <a:xfrm>
            <a:off x="0" y="0"/>
            <a:ext cx="10219254" cy="1048182"/>
          </a:xfrm>
          <a:noFill/>
        </p:spPr>
        <p:txBody>
          <a:bodyPr>
            <a:noAutofit/>
          </a:bodyPr>
          <a:lstStyle/>
          <a:p>
            <a:br>
              <a:rPr lang="fr-FR" sz="3600" dirty="0">
                <a:latin typeface="Franklin Gothic Medium" panose="020B0603020102020204" pitchFamily="34" charset="0"/>
              </a:rPr>
            </a:br>
            <a:r>
              <a:rPr lang="fr-FR" sz="3600" dirty="0">
                <a:latin typeface="Franklin Gothic Medium" panose="020B0603020102020204" pitchFamily="34" charset="0"/>
              </a:rPr>
              <a:t>Activité 4: </a:t>
            </a:r>
            <a:r>
              <a:rPr lang="fr-FR" sz="3600" dirty="0" err="1">
                <a:latin typeface="Franklin Gothic Medium" panose="020B0603020102020204" pitchFamily="34" charset="0"/>
              </a:rPr>
              <a:t>Altmetrics</a:t>
            </a:r>
            <a:endParaRPr lang="fr-FR" sz="3600" dirty="0">
              <a:latin typeface="Franklin Gothic Medium" panose="020B0603020102020204" pitchFamily="34" charset="0"/>
            </a:endParaRPr>
          </a:p>
        </p:txBody>
      </p:sp>
      <p:sp>
        <p:nvSpPr>
          <p:cNvPr id="8" name="ZoneTexte 7">
            <a:extLst>
              <a:ext uri="{FF2B5EF4-FFF2-40B4-BE49-F238E27FC236}">
                <a16:creationId xmlns:a16="http://schemas.microsoft.com/office/drawing/2014/main" id="{022EC90C-7028-074C-8F95-D06C4AD0E911}"/>
              </a:ext>
            </a:extLst>
          </p:cNvPr>
          <p:cNvSpPr txBox="1"/>
          <p:nvPr/>
        </p:nvSpPr>
        <p:spPr>
          <a:xfrm>
            <a:off x="1289049" y="6301909"/>
            <a:ext cx="4124528" cy="430887"/>
          </a:xfrm>
          <a:prstGeom prst="rect">
            <a:avLst/>
          </a:prstGeom>
          <a:noFill/>
        </p:spPr>
        <p:txBody>
          <a:bodyPr wrap="square">
            <a:spAutoFit/>
          </a:bodyPr>
          <a:lstStyle/>
          <a:p>
            <a:r>
              <a:rPr lang="fr-FR" sz="2200" b="1" dirty="0">
                <a:hlinkClick r:id="rId3"/>
              </a:rPr>
              <a:t>PLOS Article-</a:t>
            </a:r>
            <a:r>
              <a:rPr lang="fr-FR" sz="2200" b="1" dirty="0" err="1">
                <a:hlinkClick r:id="rId3"/>
              </a:rPr>
              <a:t>Level</a:t>
            </a:r>
            <a:r>
              <a:rPr lang="fr-FR" sz="2200" b="1" dirty="0">
                <a:hlinkClick r:id="rId3"/>
              </a:rPr>
              <a:t> </a:t>
            </a:r>
            <a:r>
              <a:rPr lang="fr-FR" sz="2200" b="1" dirty="0" err="1">
                <a:hlinkClick r:id="rId3"/>
              </a:rPr>
              <a:t>Metrics</a:t>
            </a:r>
            <a:endParaRPr lang="fr-FR" sz="2200" dirty="0"/>
          </a:p>
        </p:txBody>
      </p:sp>
      <p:pic>
        <p:nvPicPr>
          <p:cNvPr id="4" name="Image 3" descr="Une image contenant texte, Police, logiciel, capture d’écran&#10;&#10;Description générée automatiquement">
            <a:extLst>
              <a:ext uri="{FF2B5EF4-FFF2-40B4-BE49-F238E27FC236}">
                <a16:creationId xmlns:a16="http://schemas.microsoft.com/office/drawing/2014/main" id="{65151FC9-7E29-5245-BFCD-D06CAA22AACD}"/>
              </a:ext>
            </a:extLst>
          </p:cNvPr>
          <p:cNvPicPr>
            <a:picLocks noChangeAspect="1"/>
          </p:cNvPicPr>
          <p:nvPr/>
        </p:nvPicPr>
        <p:blipFill>
          <a:blip r:embed="rId4"/>
          <a:stretch>
            <a:fillRect/>
          </a:stretch>
        </p:blipFill>
        <p:spPr>
          <a:xfrm>
            <a:off x="0" y="1426742"/>
            <a:ext cx="6131906" cy="4712051"/>
          </a:xfrm>
          <a:prstGeom prst="rect">
            <a:avLst/>
          </a:prstGeom>
        </p:spPr>
      </p:pic>
      <p:pic>
        <p:nvPicPr>
          <p:cNvPr id="10" name="Image 9" descr="Une image contenant texte, capture d’écran, Police, conception&#10;&#10;Description générée automatiquement">
            <a:extLst>
              <a:ext uri="{FF2B5EF4-FFF2-40B4-BE49-F238E27FC236}">
                <a16:creationId xmlns:a16="http://schemas.microsoft.com/office/drawing/2014/main" id="{A4AC9979-DB39-4C4D-BFE5-B567D8447AD4}"/>
              </a:ext>
            </a:extLst>
          </p:cNvPr>
          <p:cNvPicPr>
            <a:picLocks noChangeAspect="1"/>
          </p:cNvPicPr>
          <p:nvPr/>
        </p:nvPicPr>
        <p:blipFill>
          <a:blip r:embed="rId5"/>
          <a:stretch>
            <a:fillRect/>
          </a:stretch>
        </p:blipFill>
        <p:spPr>
          <a:xfrm>
            <a:off x="7078407" y="3782767"/>
            <a:ext cx="4526108" cy="2529351"/>
          </a:xfrm>
          <a:prstGeom prst="rect">
            <a:avLst/>
          </a:prstGeom>
        </p:spPr>
      </p:pic>
      <p:pic>
        <p:nvPicPr>
          <p:cNvPr id="3" name="Image 2" descr="Une image contenant texte, capture d’écran, Police, nombre&#10;&#10;Description générée automatiquement">
            <a:extLst>
              <a:ext uri="{FF2B5EF4-FFF2-40B4-BE49-F238E27FC236}">
                <a16:creationId xmlns:a16="http://schemas.microsoft.com/office/drawing/2014/main" id="{5EBDB856-AE47-AC4E-8779-20C9206BBA87}"/>
              </a:ext>
            </a:extLst>
          </p:cNvPr>
          <p:cNvPicPr>
            <a:picLocks noChangeAspect="1"/>
          </p:cNvPicPr>
          <p:nvPr/>
        </p:nvPicPr>
        <p:blipFill>
          <a:blip r:embed="rId6"/>
          <a:stretch>
            <a:fillRect/>
          </a:stretch>
        </p:blipFill>
        <p:spPr>
          <a:xfrm>
            <a:off x="6938114" y="760751"/>
            <a:ext cx="4548135" cy="2698229"/>
          </a:xfrm>
          <a:prstGeom prst="rect">
            <a:avLst/>
          </a:prstGeom>
        </p:spPr>
      </p:pic>
    </p:spTree>
    <p:extLst>
      <p:ext uri="{BB962C8B-B14F-4D97-AF65-F5344CB8AC3E}">
        <p14:creationId xmlns:p14="http://schemas.microsoft.com/office/powerpoint/2010/main" val="2118205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sp>
        <p:nvSpPr>
          <p:cNvPr id="2" name="Text 0"/>
          <p:cNvSpPr/>
          <p:nvPr/>
        </p:nvSpPr>
        <p:spPr>
          <a:xfrm>
            <a:off x="502920" y="411480"/>
            <a:ext cx="7955280" cy="384048"/>
          </a:xfrm>
          <a:prstGeom prst="rect">
            <a:avLst/>
          </a:prstGeom>
          <a:noFill/>
          <a:ln/>
        </p:spPr>
        <p:txBody>
          <a:bodyPr wrap="square" rtlCol="0" anchor="ctr"/>
          <a:lstStyle/>
          <a:p>
            <a:pPr marL="0" indent="0">
              <a:buNone/>
            </a:pPr>
            <a:r>
              <a:rPr lang="en-US" sz="2400" b="1" dirty="0">
                <a:solidFill>
                  <a:srgbClr val="0F4C5C"/>
                </a:solidFill>
                <a:latin typeface="Aptos Display" pitchFamily="34" charset="0"/>
                <a:ea typeface="Aptos Display" pitchFamily="34" charset="-122"/>
                <a:cs typeface="Aptos Display" pitchFamily="34" charset="-120"/>
              </a:rPr>
              <a:t>Chaîne minimale de visibilité d’un objet scientifique</a:t>
            </a:r>
            <a:endParaRPr lang="en-US" sz="2400" dirty="0"/>
          </a:p>
        </p:txBody>
      </p:sp>
      <p:sp>
        <p:nvSpPr>
          <p:cNvPr id="3" name="Shape 1"/>
          <p:cNvSpPr/>
          <p:nvPr/>
        </p:nvSpPr>
        <p:spPr>
          <a:xfrm>
            <a:off x="2770632" y="2560320"/>
            <a:ext cx="274320" cy="0"/>
          </a:xfrm>
          <a:prstGeom prst="line">
            <a:avLst/>
          </a:prstGeom>
          <a:noFill/>
          <a:ln w="22860">
            <a:solidFill>
              <a:srgbClr val="2E7D8A"/>
            </a:solidFill>
            <a:prstDash val="solid"/>
            <a:headEnd type="none"/>
            <a:tailEnd type="triangle"/>
          </a:ln>
        </p:spPr>
        <p:txBody>
          <a:bodyPr/>
          <a:lstStyle/>
          <a:p>
            <a:endParaRPr lang="fr-FR"/>
          </a:p>
        </p:txBody>
      </p:sp>
      <p:sp>
        <p:nvSpPr>
          <p:cNvPr id="4" name="Shape 2"/>
          <p:cNvSpPr/>
          <p:nvPr/>
        </p:nvSpPr>
        <p:spPr>
          <a:xfrm>
            <a:off x="5084064" y="2560320"/>
            <a:ext cx="274320" cy="0"/>
          </a:xfrm>
          <a:prstGeom prst="line">
            <a:avLst/>
          </a:prstGeom>
          <a:noFill/>
          <a:ln w="22860">
            <a:solidFill>
              <a:srgbClr val="2E7D8A"/>
            </a:solidFill>
            <a:prstDash val="solid"/>
            <a:headEnd type="none"/>
            <a:tailEnd type="triangle"/>
          </a:ln>
        </p:spPr>
        <p:txBody>
          <a:bodyPr/>
          <a:lstStyle/>
          <a:p>
            <a:endParaRPr lang="fr-FR"/>
          </a:p>
        </p:txBody>
      </p:sp>
      <p:sp>
        <p:nvSpPr>
          <p:cNvPr id="5" name="Shape 3"/>
          <p:cNvSpPr/>
          <p:nvPr/>
        </p:nvSpPr>
        <p:spPr>
          <a:xfrm>
            <a:off x="7397496" y="2560320"/>
            <a:ext cx="274320" cy="0"/>
          </a:xfrm>
          <a:prstGeom prst="line">
            <a:avLst/>
          </a:prstGeom>
          <a:noFill/>
          <a:ln w="22860">
            <a:solidFill>
              <a:srgbClr val="2E7D8A"/>
            </a:solidFill>
            <a:prstDash val="solid"/>
            <a:headEnd type="none"/>
            <a:tailEnd type="triangle"/>
          </a:ln>
        </p:spPr>
        <p:txBody>
          <a:bodyPr/>
          <a:lstStyle/>
          <a:p>
            <a:endParaRPr lang="fr-FR"/>
          </a:p>
        </p:txBody>
      </p:sp>
      <p:sp>
        <p:nvSpPr>
          <p:cNvPr id="6" name="Shape 4"/>
          <p:cNvSpPr/>
          <p:nvPr/>
        </p:nvSpPr>
        <p:spPr>
          <a:xfrm>
            <a:off x="9710928" y="2560320"/>
            <a:ext cx="274320" cy="0"/>
          </a:xfrm>
          <a:prstGeom prst="line">
            <a:avLst/>
          </a:prstGeom>
          <a:noFill/>
          <a:ln w="22860">
            <a:solidFill>
              <a:srgbClr val="2E7D8A"/>
            </a:solidFill>
            <a:prstDash val="solid"/>
            <a:headEnd type="none"/>
            <a:tailEnd type="triangle"/>
          </a:ln>
        </p:spPr>
        <p:txBody>
          <a:bodyPr/>
          <a:lstStyle/>
          <a:p>
            <a:endParaRPr lang="fr-FR"/>
          </a:p>
        </p:txBody>
      </p:sp>
      <p:sp>
        <p:nvSpPr>
          <p:cNvPr id="7" name="Shape 5"/>
          <p:cNvSpPr/>
          <p:nvPr/>
        </p:nvSpPr>
        <p:spPr>
          <a:xfrm>
            <a:off x="777240" y="2057400"/>
            <a:ext cx="1993392" cy="1005840"/>
          </a:xfrm>
          <a:prstGeom prst="roundRect">
            <a:avLst>
              <a:gd name="adj" fmla="val 7273"/>
            </a:avLst>
          </a:prstGeom>
          <a:solidFill>
            <a:srgbClr val="EEF4F6"/>
          </a:solidFill>
          <a:ln w="17780">
            <a:solidFill>
              <a:srgbClr val="2E7D8A"/>
            </a:solidFill>
            <a:prstDash val="solid"/>
          </a:ln>
          <a:effectLst>
            <a:outerShdw blurRad="38100" dist="25400" dir="2700000" algn="bl" rotWithShape="0">
              <a:srgbClr val="000000">
                <a:alpha val="25000"/>
              </a:srgbClr>
            </a:outerShdw>
          </a:effectLst>
        </p:spPr>
        <p:txBody>
          <a:bodyPr/>
          <a:lstStyle/>
          <a:p>
            <a:endParaRPr lang="fr-FR"/>
          </a:p>
        </p:txBody>
      </p:sp>
      <p:sp>
        <p:nvSpPr>
          <p:cNvPr id="8" name="Text 6"/>
          <p:cNvSpPr/>
          <p:nvPr/>
        </p:nvSpPr>
        <p:spPr>
          <a:xfrm>
            <a:off x="850392" y="2112264"/>
            <a:ext cx="256032" cy="109728"/>
          </a:xfrm>
          <a:prstGeom prst="rect">
            <a:avLst/>
          </a:prstGeom>
          <a:noFill/>
          <a:ln/>
        </p:spPr>
        <p:txBody>
          <a:bodyPr wrap="square" rtlCol="0" anchor="ctr"/>
          <a:lstStyle/>
          <a:p>
            <a:pPr marL="0" indent="0" algn="l">
              <a:buNone/>
            </a:pPr>
            <a:r>
              <a:rPr lang="en-US" sz="1100" b="1" dirty="0">
                <a:solidFill>
                  <a:srgbClr val="F28C28"/>
                </a:solidFill>
              </a:rPr>
              <a:t>1</a:t>
            </a:r>
            <a:endParaRPr lang="en-US" sz="1100" dirty="0"/>
          </a:p>
        </p:txBody>
      </p:sp>
      <p:sp>
        <p:nvSpPr>
          <p:cNvPr id="9" name="Text 7"/>
          <p:cNvSpPr/>
          <p:nvPr/>
        </p:nvSpPr>
        <p:spPr>
          <a:xfrm>
            <a:off x="914400" y="2221992"/>
            <a:ext cx="1719072" cy="219456"/>
          </a:xfrm>
          <a:prstGeom prst="rect">
            <a:avLst/>
          </a:prstGeom>
          <a:noFill/>
          <a:ln/>
        </p:spPr>
        <p:txBody>
          <a:bodyPr wrap="square" rtlCol="0" anchor="ctr"/>
          <a:lstStyle/>
          <a:p>
            <a:pPr marL="0" indent="0" algn="ctr">
              <a:buNone/>
            </a:pPr>
            <a:r>
              <a:rPr lang="en-US" sz="1500" b="1" dirty="0">
                <a:solidFill>
                  <a:srgbClr val="0F4C5C"/>
                </a:solidFill>
              </a:rPr>
              <a:t>Produire</a:t>
            </a:r>
            <a:endParaRPr lang="en-US" sz="1500" dirty="0"/>
          </a:p>
        </p:txBody>
      </p:sp>
      <p:sp>
        <p:nvSpPr>
          <p:cNvPr id="10" name="Text 8"/>
          <p:cNvSpPr/>
          <p:nvPr/>
        </p:nvSpPr>
        <p:spPr>
          <a:xfrm>
            <a:off x="905256" y="2487168"/>
            <a:ext cx="1737360" cy="347472"/>
          </a:xfrm>
          <a:prstGeom prst="rect">
            <a:avLst/>
          </a:prstGeom>
          <a:noFill/>
          <a:ln/>
        </p:spPr>
        <p:txBody>
          <a:bodyPr wrap="square" rtlCol="0" anchor="ctr"/>
          <a:lstStyle/>
          <a:p>
            <a:pPr marL="0" indent="0" algn="ctr">
              <a:buNone/>
            </a:pPr>
            <a:r>
              <a:rPr lang="en-US" sz="1150" dirty="0">
                <a:solidFill>
                  <a:srgbClr val="19323C"/>
                </a:solidFill>
              </a:rPr>
              <a:t>article, jeu de données, thèse, logiciel</a:t>
            </a:r>
            <a:endParaRPr lang="en-US" sz="1150" dirty="0"/>
          </a:p>
        </p:txBody>
      </p:sp>
      <p:sp>
        <p:nvSpPr>
          <p:cNvPr id="11" name="Shape 9"/>
          <p:cNvSpPr/>
          <p:nvPr/>
        </p:nvSpPr>
        <p:spPr>
          <a:xfrm>
            <a:off x="3090672" y="2057400"/>
            <a:ext cx="1993392" cy="1005840"/>
          </a:xfrm>
          <a:prstGeom prst="roundRect">
            <a:avLst>
              <a:gd name="adj" fmla="val 7273"/>
            </a:avLst>
          </a:prstGeom>
          <a:solidFill>
            <a:srgbClr val="FFFFFF"/>
          </a:solidFill>
          <a:ln w="17780">
            <a:solidFill>
              <a:srgbClr val="2E7D8A"/>
            </a:solidFill>
            <a:prstDash val="solid"/>
          </a:ln>
          <a:effectLst>
            <a:outerShdw blurRad="38100" dist="25400" dir="2700000" algn="bl" rotWithShape="0">
              <a:srgbClr val="000000">
                <a:alpha val="25000"/>
              </a:srgbClr>
            </a:outerShdw>
          </a:effectLst>
        </p:spPr>
        <p:txBody>
          <a:bodyPr/>
          <a:lstStyle/>
          <a:p>
            <a:endParaRPr lang="fr-FR"/>
          </a:p>
        </p:txBody>
      </p:sp>
      <p:sp>
        <p:nvSpPr>
          <p:cNvPr id="12" name="Text 10"/>
          <p:cNvSpPr/>
          <p:nvPr/>
        </p:nvSpPr>
        <p:spPr>
          <a:xfrm>
            <a:off x="3163824" y="2112264"/>
            <a:ext cx="256032" cy="109728"/>
          </a:xfrm>
          <a:prstGeom prst="rect">
            <a:avLst/>
          </a:prstGeom>
          <a:noFill/>
          <a:ln/>
        </p:spPr>
        <p:txBody>
          <a:bodyPr wrap="square" rtlCol="0" anchor="ctr"/>
          <a:lstStyle/>
          <a:p>
            <a:pPr marL="0" indent="0" algn="l">
              <a:buNone/>
            </a:pPr>
            <a:r>
              <a:rPr lang="en-US" sz="1100" b="1" dirty="0">
                <a:solidFill>
                  <a:srgbClr val="F28C28"/>
                </a:solidFill>
              </a:rPr>
              <a:t>2</a:t>
            </a:r>
            <a:endParaRPr lang="en-US" sz="1100" dirty="0"/>
          </a:p>
        </p:txBody>
      </p:sp>
      <p:sp>
        <p:nvSpPr>
          <p:cNvPr id="13" name="Text 11"/>
          <p:cNvSpPr/>
          <p:nvPr/>
        </p:nvSpPr>
        <p:spPr>
          <a:xfrm>
            <a:off x="3227832" y="2221992"/>
            <a:ext cx="1719072" cy="219456"/>
          </a:xfrm>
          <a:prstGeom prst="rect">
            <a:avLst/>
          </a:prstGeom>
          <a:noFill/>
          <a:ln/>
        </p:spPr>
        <p:txBody>
          <a:bodyPr wrap="square" rtlCol="0" anchor="ctr"/>
          <a:lstStyle/>
          <a:p>
            <a:pPr marL="0" indent="0" algn="ctr">
              <a:buNone/>
            </a:pPr>
            <a:r>
              <a:rPr lang="en-US" sz="1500" b="1" dirty="0">
                <a:solidFill>
                  <a:srgbClr val="0F4C5C"/>
                </a:solidFill>
              </a:rPr>
              <a:t>Décrire</a:t>
            </a:r>
            <a:endParaRPr lang="en-US" sz="1500" dirty="0"/>
          </a:p>
        </p:txBody>
      </p:sp>
      <p:sp>
        <p:nvSpPr>
          <p:cNvPr id="14" name="Text 12"/>
          <p:cNvSpPr/>
          <p:nvPr/>
        </p:nvSpPr>
        <p:spPr>
          <a:xfrm>
            <a:off x="3218688" y="2487168"/>
            <a:ext cx="1737360" cy="347472"/>
          </a:xfrm>
          <a:prstGeom prst="rect">
            <a:avLst/>
          </a:prstGeom>
          <a:noFill/>
          <a:ln/>
        </p:spPr>
        <p:txBody>
          <a:bodyPr wrap="square" rtlCol="0" anchor="ctr"/>
          <a:lstStyle/>
          <a:p>
            <a:pPr marL="0" indent="0" algn="ctr">
              <a:buNone/>
            </a:pPr>
            <a:r>
              <a:rPr lang="en-US" sz="1150" dirty="0">
                <a:solidFill>
                  <a:srgbClr val="19323C"/>
                </a:solidFill>
              </a:rPr>
              <a:t>métadonnées, affiliations, sujets, licence</a:t>
            </a:r>
            <a:endParaRPr lang="en-US" sz="1150" dirty="0"/>
          </a:p>
        </p:txBody>
      </p:sp>
      <p:sp>
        <p:nvSpPr>
          <p:cNvPr id="15" name="Shape 13"/>
          <p:cNvSpPr/>
          <p:nvPr/>
        </p:nvSpPr>
        <p:spPr>
          <a:xfrm>
            <a:off x="5404104" y="2057400"/>
            <a:ext cx="1993392" cy="1005840"/>
          </a:xfrm>
          <a:prstGeom prst="roundRect">
            <a:avLst>
              <a:gd name="adj" fmla="val 7273"/>
            </a:avLst>
          </a:prstGeom>
          <a:solidFill>
            <a:srgbClr val="EEF4F6"/>
          </a:solidFill>
          <a:ln w="17780">
            <a:solidFill>
              <a:srgbClr val="2E7D8A"/>
            </a:solidFill>
            <a:prstDash val="solid"/>
          </a:ln>
          <a:effectLst>
            <a:outerShdw blurRad="38100" dist="25400" dir="2700000" algn="bl" rotWithShape="0">
              <a:srgbClr val="000000">
                <a:alpha val="25000"/>
              </a:srgbClr>
            </a:outerShdw>
          </a:effectLst>
        </p:spPr>
        <p:txBody>
          <a:bodyPr/>
          <a:lstStyle/>
          <a:p>
            <a:endParaRPr lang="fr-FR"/>
          </a:p>
        </p:txBody>
      </p:sp>
      <p:sp>
        <p:nvSpPr>
          <p:cNvPr id="16" name="Text 14"/>
          <p:cNvSpPr/>
          <p:nvPr/>
        </p:nvSpPr>
        <p:spPr>
          <a:xfrm>
            <a:off x="5477256" y="2112264"/>
            <a:ext cx="256032" cy="109728"/>
          </a:xfrm>
          <a:prstGeom prst="rect">
            <a:avLst/>
          </a:prstGeom>
          <a:noFill/>
          <a:ln/>
        </p:spPr>
        <p:txBody>
          <a:bodyPr wrap="square" rtlCol="0" anchor="ctr"/>
          <a:lstStyle/>
          <a:p>
            <a:pPr marL="0" indent="0" algn="l">
              <a:buNone/>
            </a:pPr>
            <a:r>
              <a:rPr lang="en-US" sz="1100" b="1" dirty="0">
                <a:solidFill>
                  <a:srgbClr val="F28C28"/>
                </a:solidFill>
              </a:rPr>
              <a:t>3</a:t>
            </a:r>
            <a:endParaRPr lang="en-US" sz="1100" dirty="0"/>
          </a:p>
        </p:txBody>
      </p:sp>
      <p:sp>
        <p:nvSpPr>
          <p:cNvPr id="17" name="Text 15"/>
          <p:cNvSpPr/>
          <p:nvPr/>
        </p:nvSpPr>
        <p:spPr>
          <a:xfrm>
            <a:off x="5541264" y="2221992"/>
            <a:ext cx="1719072" cy="219456"/>
          </a:xfrm>
          <a:prstGeom prst="rect">
            <a:avLst/>
          </a:prstGeom>
          <a:noFill/>
          <a:ln/>
        </p:spPr>
        <p:txBody>
          <a:bodyPr wrap="square" rtlCol="0" anchor="ctr"/>
          <a:lstStyle/>
          <a:p>
            <a:pPr marL="0" indent="0" algn="ctr">
              <a:buNone/>
            </a:pPr>
            <a:r>
              <a:rPr lang="en-US" sz="1500" b="1" dirty="0">
                <a:solidFill>
                  <a:srgbClr val="0F4C5C"/>
                </a:solidFill>
              </a:rPr>
              <a:t>Identifier</a:t>
            </a:r>
            <a:endParaRPr lang="en-US" sz="1500" dirty="0"/>
          </a:p>
        </p:txBody>
      </p:sp>
      <p:sp>
        <p:nvSpPr>
          <p:cNvPr id="18" name="Text 16"/>
          <p:cNvSpPr/>
          <p:nvPr/>
        </p:nvSpPr>
        <p:spPr>
          <a:xfrm>
            <a:off x="5532120" y="2487168"/>
            <a:ext cx="1737360" cy="347472"/>
          </a:xfrm>
          <a:prstGeom prst="rect">
            <a:avLst/>
          </a:prstGeom>
          <a:noFill/>
          <a:ln/>
        </p:spPr>
        <p:txBody>
          <a:bodyPr wrap="square" rtlCol="0" anchor="ctr"/>
          <a:lstStyle/>
          <a:p>
            <a:pPr marL="0" indent="0" algn="ctr">
              <a:buNone/>
            </a:pPr>
            <a:r>
              <a:rPr lang="en-US" sz="1150" dirty="0">
                <a:solidFill>
                  <a:srgbClr val="19323C"/>
                </a:solidFill>
              </a:rPr>
              <a:t>DOI, ORCID, ROR, ISSN</a:t>
            </a:r>
            <a:endParaRPr lang="en-US" sz="1150" dirty="0"/>
          </a:p>
        </p:txBody>
      </p:sp>
      <p:sp>
        <p:nvSpPr>
          <p:cNvPr id="19" name="Shape 17"/>
          <p:cNvSpPr/>
          <p:nvPr/>
        </p:nvSpPr>
        <p:spPr>
          <a:xfrm>
            <a:off x="7717536" y="2057400"/>
            <a:ext cx="1993392" cy="1005840"/>
          </a:xfrm>
          <a:prstGeom prst="roundRect">
            <a:avLst>
              <a:gd name="adj" fmla="val 7273"/>
            </a:avLst>
          </a:prstGeom>
          <a:solidFill>
            <a:srgbClr val="FFFFFF"/>
          </a:solidFill>
          <a:ln w="17780">
            <a:solidFill>
              <a:srgbClr val="2E7D8A"/>
            </a:solidFill>
            <a:prstDash val="solid"/>
          </a:ln>
          <a:effectLst>
            <a:outerShdw blurRad="38100" dist="25400" dir="2700000" algn="bl" rotWithShape="0">
              <a:srgbClr val="000000">
                <a:alpha val="25000"/>
              </a:srgbClr>
            </a:outerShdw>
          </a:effectLst>
        </p:spPr>
        <p:txBody>
          <a:bodyPr/>
          <a:lstStyle/>
          <a:p>
            <a:endParaRPr lang="fr-FR"/>
          </a:p>
        </p:txBody>
      </p:sp>
      <p:sp>
        <p:nvSpPr>
          <p:cNvPr id="20" name="Text 18"/>
          <p:cNvSpPr/>
          <p:nvPr/>
        </p:nvSpPr>
        <p:spPr>
          <a:xfrm>
            <a:off x="7790688" y="2112264"/>
            <a:ext cx="256032" cy="109728"/>
          </a:xfrm>
          <a:prstGeom prst="rect">
            <a:avLst/>
          </a:prstGeom>
          <a:noFill/>
          <a:ln/>
        </p:spPr>
        <p:txBody>
          <a:bodyPr wrap="square" rtlCol="0" anchor="ctr"/>
          <a:lstStyle/>
          <a:p>
            <a:pPr marL="0" indent="0" algn="l">
              <a:buNone/>
            </a:pPr>
            <a:r>
              <a:rPr lang="en-US" sz="1100" b="1" dirty="0">
                <a:solidFill>
                  <a:srgbClr val="F28C28"/>
                </a:solidFill>
              </a:rPr>
              <a:t>4</a:t>
            </a:r>
            <a:endParaRPr lang="en-US" sz="1100" dirty="0"/>
          </a:p>
        </p:txBody>
      </p:sp>
      <p:sp>
        <p:nvSpPr>
          <p:cNvPr id="21" name="Text 19"/>
          <p:cNvSpPr/>
          <p:nvPr/>
        </p:nvSpPr>
        <p:spPr>
          <a:xfrm>
            <a:off x="7854696" y="2221992"/>
            <a:ext cx="1719072" cy="219456"/>
          </a:xfrm>
          <a:prstGeom prst="rect">
            <a:avLst/>
          </a:prstGeom>
          <a:noFill/>
          <a:ln/>
        </p:spPr>
        <p:txBody>
          <a:bodyPr wrap="square" rtlCol="0" anchor="ctr"/>
          <a:lstStyle/>
          <a:p>
            <a:pPr marL="0" indent="0" algn="ctr">
              <a:buNone/>
            </a:pPr>
            <a:r>
              <a:rPr lang="en-US" sz="1500" b="1" dirty="0">
                <a:solidFill>
                  <a:srgbClr val="0F4C5C"/>
                </a:solidFill>
              </a:rPr>
              <a:t>Diffuser</a:t>
            </a:r>
            <a:endParaRPr lang="en-US" sz="1500" dirty="0"/>
          </a:p>
        </p:txBody>
      </p:sp>
      <p:sp>
        <p:nvSpPr>
          <p:cNvPr id="22" name="Text 20"/>
          <p:cNvSpPr/>
          <p:nvPr/>
        </p:nvSpPr>
        <p:spPr>
          <a:xfrm>
            <a:off x="7845552" y="2487168"/>
            <a:ext cx="1737360" cy="347472"/>
          </a:xfrm>
          <a:prstGeom prst="rect">
            <a:avLst/>
          </a:prstGeom>
          <a:noFill/>
          <a:ln/>
        </p:spPr>
        <p:txBody>
          <a:bodyPr wrap="square" rtlCol="0" anchor="ctr"/>
          <a:lstStyle/>
          <a:p>
            <a:pPr marL="0" indent="0" algn="ctr">
              <a:buNone/>
            </a:pPr>
            <a:r>
              <a:rPr lang="en-US" sz="1150" dirty="0">
                <a:solidFill>
                  <a:srgbClr val="19323C"/>
                </a:solidFill>
              </a:rPr>
              <a:t>archive, revue, portail, entrepôt</a:t>
            </a:r>
            <a:endParaRPr lang="en-US" sz="1150" dirty="0"/>
          </a:p>
        </p:txBody>
      </p:sp>
      <p:sp>
        <p:nvSpPr>
          <p:cNvPr id="23" name="Shape 21"/>
          <p:cNvSpPr/>
          <p:nvPr/>
        </p:nvSpPr>
        <p:spPr>
          <a:xfrm>
            <a:off x="10030968" y="2057400"/>
            <a:ext cx="1993392" cy="1005840"/>
          </a:xfrm>
          <a:prstGeom prst="roundRect">
            <a:avLst>
              <a:gd name="adj" fmla="val 7273"/>
            </a:avLst>
          </a:prstGeom>
          <a:solidFill>
            <a:srgbClr val="EEF4F6"/>
          </a:solidFill>
          <a:ln w="17780">
            <a:solidFill>
              <a:srgbClr val="2E7D8A"/>
            </a:solidFill>
            <a:prstDash val="solid"/>
          </a:ln>
          <a:effectLst>
            <a:outerShdw blurRad="38100" dist="25400" dir="2700000" algn="bl" rotWithShape="0">
              <a:srgbClr val="000000">
                <a:alpha val="25000"/>
              </a:srgbClr>
            </a:outerShdw>
          </a:effectLst>
        </p:spPr>
        <p:txBody>
          <a:bodyPr/>
          <a:lstStyle/>
          <a:p>
            <a:endParaRPr lang="fr-FR"/>
          </a:p>
        </p:txBody>
      </p:sp>
      <p:sp>
        <p:nvSpPr>
          <p:cNvPr id="24" name="Text 22"/>
          <p:cNvSpPr/>
          <p:nvPr/>
        </p:nvSpPr>
        <p:spPr>
          <a:xfrm>
            <a:off x="10104120" y="2112264"/>
            <a:ext cx="256032" cy="109728"/>
          </a:xfrm>
          <a:prstGeom prst="rect">
            <a:avLst/>
          </a:prstGeom>
          <a:noFill/>
          <a:ln/>
        </p:spPr>
        <p:txBody>
          <a:bodyPr wrap="square" rtlCol="0" anchor="ctr"/>
          <a:lstStyle/>
          <a:p>
            <a:pPr marL="0" indent="0" algn="l">
              <a:buNone/>
            </a:pPr>
            <a:r>
              <a:rPr lang="en-US" sz="1100" b="1" dirty="0">
                <a:solidFill>
                  <a:srgbClr val="F28C28"/>
                </a:solidFill>
              </a:rPr>
              <a:t>5</a:t>
            </a:r>
            <a:endParaRPr lang="en-US" sz="1100" dirty="0"/>
          </a:p>
        </p:txBody>
      </p:sp>
      <p:sp>
        <p:nvSpPr>
          <p:cNvPr id="25" name="Text 23"/>
          <p:cNvSpPr/>
          <p:nvPr/>
        </p:nvSpPr>
        <p:spPr>
          <a:xfrm>
            <a:off x="10168128" y="2221992"/>
            <a:ext cx="1719072" cy="219456"/>
          </a:xfrm>
          <a:prstGeom prst="rect">
            <a:avLst/>
          </a:prstGeom>
          <a:noFill/>
          <a:ln/>
        </p:spPr>
        <p:txBody>
          <a:bodyPr wrap="square" rtlCol="0" anchor="ctr"/>
          <a:lstStyle/>
          <a:p>
            <a:pPr marL="0" indent="0" algn="ctr">
              <a:buNone/>
            </a:pPr>
            <a:r>
              <a:rPr lang="en-US" sz="1500" b="1" dirty="0">
                <a:solidFill>
                  <a:srgbClr val="0F4C5C"/>
                </a:solidFill>
              </a:rPr>
              <a:t>Analyser</a:t>
            </a:r>
            <a:endParaRPr lang="en-US" sz="1500" dirty="0"/>
          </a:p>
        </p:txBody>
      </p:sp>
      <p:sp>
        <p:nvSpPr>
          <p:cNvPr id="26" name="Text 24"/>
          <p:cNvSpPr/>
          <p:nvPr/>
        </p:nvSpPr>
        <p:spPr>
          <a:xfrm>
            <a:off x="10158984" y="2487168"/>
            <a:ext cx="1737360" cy="347472"/>
          </a:xfrm>
          <a:prstGeom prst="rect">
            <a:avLst/>
          </a:prstGeom>
          <a:noFill/>
          <a:ln/>
        </p:spPr>
        <p:txBody>
          <a:bodyPr wrap="square" rtlCol="0" anchor="ctr"/>
          <a:lstStyle/>
          <a:p>
            <a:pPr marL="0" indent="0" algn="ctr">
              <a:buNone/>
            </a:pPr>
            <a:r>
              <a:rPr lang="en-US" sz="1150" dirty="0">
                <a:solidFill>
                  <a:srgbClr val="19323C"/>
                </a:solidFill>
              </a:rPr>
              <a:t>indicateurs, réseaux, cartes</a:t>
            </a:r>
            <a:endParaRPr lang="en-US" sz="1150" dirty="0"/>
          </a:p>
        </p:txBody>
      </p:sp>
      <p:sp>
        <p:nvSpPr>
          <p:cNvPr id="27" name="Shape 25"/>
          <p:cNvSpPr/>
          <p:nvPr/>
        </p:nvSpPr>
        <p:spPr>
          <a:xfrm>
            <a:off x="868680" y="3977640"/>
            <a:ext cx="10287000" cy="1234440"/>
          </a:xfrm>
          <a:prstGeom prst="roundRect">
            <a:avLst>
              <a:gd name="adj" fmla="val 5926"/>
            </a:avLst>
          </a:prstGeom>
          <a:solidFill>
            <a:srgbClr val="FFFFFF"/>
          </a:solidFill>
          <a:ln w="12700">
            <a:solidFill>
              <a:srgbClr val="D7E1E6"/>
            </a:solidFill>
            <a:prstDash val="solid"/>
          </a:ln>
        </p:spPr>
        <p:txBody>
          <a:bodyPr/>
          <a:lstStyle/>
          <a:p>
            <a:endParaRPr lang="fr-FR"/>
          </a:p>
        </p:txBody>
      </p:sp>
      <p:sp>
        <p:nvSpPr>
          <p:cNvPr id="28" name="Text 26"/>
          <p:cNvSpPr/>
          <p:nvPr/>
        </p:nvSpPr>
        <p:spPr>
          <a:xfrm>
            <a:off x="1051560" y="4315968"/>
            <a:ext cx="9875520" cy="548640"/>
          </a:xfrm>
          <a:prstGeom prst="rect">
            <a:avLst/>
          </a:prstGeom>
          <a:noFill/>
          <a:ln/>
        </p:spPr>
        <p:txBody>
          <a:bodyPr wrap="square" rtlCol="0" anchor="ctr"/>
          <a:lstStyle/>
          <a:p>
            <a:pPr marL="0" indent="0" algn="ctr">
              <a:buNone/>
            </a:pPr>
            <a:r>
              <a:rPr lang="en-US" sz="1800" b="1" dirty="0">
                <a:solidFill>
                  <a:srgbClr val="19323C"/>
                </a:solidFill>
              </a:rPr>
              <a:t>Si un maillon est faible, la bibliométrie et la cartographie héritent directement de ce défaut.</a:t>
            </a:r>
            <a:endParaRPr lang="en-US" sz="1800" dirty="0"/>
          </a:p>
        </p:txBody>
      </p:sp>
      <p:sp>
        <p:nvSpPr>
          <p:cNvPr id="29" name="Text 27"/>
          <p:cNvSpPr/>
          <p:nvPr/>
        </p:nvSpPr>
        <p:spPr>
          <a:xfrm>
            <a:off x="320040" y="6583680"/>
            <a:ext cx="3108960" cy="146304"/>
          </a:xfrm>
          <a:prstGeom prst="rect">
            <a:avLst/>
          </a:prstGeom>
          <a:noFill/>
          <a:ln/>
        </p:spPr>
        <p:txBody>
          <a:bodyPr wrap="square" rtlCol="0" anchor="ctr"/>
          <a:lstStyle/>
          <a:p>
            <a:pPr marL="0" indent="0">
              <a:buNone/>
            </a:pPr>
            <a:r>
              <a:rPr lang="en-US" sz="900" dirty="0">
                <a:solidFill>
                  <a:srgbClr val="FFFFFF"/>
                </a:solidFill>
                <a:latin typeface="Aptos" pitchFamily="34" charset="0"/>
                <a:ea typeface="Aptos" pitchFamily="34" charset="-122"/>
                <a:cs typeface="Aptos" pitchFamily="34" charset="-120"/>
              </a:rPr>
              <a:t>DU Données de la recherche</a:t>
            </a:r>
            <a:endParaRPr lang="en-US" sz="900" dirty="0"/>
          </a:p>
        </p:txBody>
      </p:sp>
      <p:sp>
        <p:nvSpPr>
          <p:cNvPr id="30" name="Slide Number Placeholder 0"/>
          <p:cNvSpPr>
            <a:spLocks noGrp="1"/>
          </p:cNvSpPr>
          <p:nvPr>
            <p:ph type="sldNum" sz="quarter" idx="4294967295"/>
          </p:nvPr>
        </p:nvSpPr>
        <p:spPr>
          <a:xfrm>
            <a:off x="11430000" y="6565392"/>
            <a:ext cx="411480" cy="182880"/>
          </a:xfrm>
          <a:prstGeom prst="rect">
            <a:avLst/>
          </a:prstGeom>
          <a:extLst>
            <a:ext uri="{C572A759-6A51-4108-AA02-DFA0A04FC94B}">
              <ma14:wrappingTextBoxFlag xmlns:ma14="http://schemas.microsoft.com/office/mac/drawingml/2011/main" xmlns="" val="0"/>
            </a:ext>
          </a:extLst>
        </p:spPr>
        <p:txBody>
          <a:bodyPr/>
          <a:lstStyle>
            <a:lvl1pPr>
              <a:defRPr sz="1000">
                <a:solidFill>
                  <a:srgbClr val="FFFFFF"/>
                </a:solidFill>
                <a:latin typeface="Aptos"/>
                <a:ea typeface="Aptos"/>
                <a:cs typeface="Aptos"/>
              </a:defRPr>
            </a:lvl1pPr>
          </a:lstStyle>
          <a:p>
            <a:pPr algn="ctr"/>
            <a:fld id="{F7021451-1387-4CA6-816F-3879F97B5CBC}" type="slidenum">
              <a:rPr lang="en-US" b="0"/>
              <a:t>22</a:t>
            </a:fld>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name="Slide 12">
    <p:spTree>
      <p:nvGrpSpPr>
        <p:cNvPr id="1" name=""/>
        <p:cNvGrpSpPr/>
        <p:nvPr/>
      </p:nvGrpSpPr>
      <p:grpSpPr>
        <a:xfrm>
          <a:off x="0" y="0"/>
          <a:ext cx="0" cy="0"/>
          <a:chOff x="0" y="0"/>
          <a:chExt cx="0" cy="0"/>
        </a:xfrm>
      </p:grpSpPr>
      <p:sp>
        <p:nvSpPr>
          <p:cNvPr id="2" name="Text 0"/>
          <p:cNvSpPr/>
          <p:nvPr/>
        </p:nvSpPr>
        <p:spPr>
          <a:xfrm>
            <a:off x="502920" y="411480"/>
            <a:ext cx="7955280" cy="384048"/>
          </a:xfrm>
          <a:prstGeom prst="rect">
            <a:avLst/>
          </a:prstGeom>
          <a:noFill/>
          <a:ln/>
        </p:spPr>
        <p:txBody>
          <a:bodyPr wrap="square" rtlCol="0" anchor="ctr"/>
          <a:lstStyle/>
          <a:p>
            <a:pPr marL="0" indent="0">
              <a:buNone/>
            </a:pPr>
            <a:r>
              <a:rPr lang="en-US" sz="2400" b="1" dirty="0">
                <a:solidFill>
                  <a:srgbClr val="0F4C5C"/>
                </a:solidFill>
                <a:latin typeface="Aptos Display" pitchFamily="34" charset="0"/>
                <a:ea typeface="Aptos Display" pitchFamily="34" charset="-122"/>
                <a:cs typeface="Aptos Display" pitchFamily="34" charset="-120"/>
              </a:rPr>
              <a:t>Outils utiles pour analyser la production d’une université</a:t>
            </a:r>
            <a:endParaRPr lang="en-US" sz="2400" dirty="0"/>
          </a:p>
        </p:txBody>
      </p:sp>
      <p:graphicFrame>
        <p:nvGraphicFramePr>
          <p:cNvPr id="13" name="Table 0"/>
          <p:cNvGraphicFramePr>
            <a:graphicFrameLocks noGrp="1"/>
          </p:cNvGraphicFramePr>
          <p:nvPr>
            <p:extLst>
              <p:ext uri="{D42A27DB-BD31-4B8C-83A1-F6EECF244321}">
                <p14:modId xmlns:p14="http://schemas.microsoft.com/office/powerpoint/2010/main" val="1579011935"/>
              </p:ext>
            </p:extLst>
          </p:nvPr>
        </p:nvGraphicFramePr>
        <p:xfrm>
          <a:off x="640080" y="1325880"/>
          <a:ext cx="10927080" cy="3090672"/>
        </p:xfrm>
        <a:graphic>
          <a:graphicData uri="http://schemas.openxmlformats.org/drawingml/2006/table">
            <a:tbl>
              <a:tblPr/>
              <a:tblGrid>
                <a:gridCol w="18288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gridCol w="3749040">
                  <a:extLst>
                    <a:ext uri="{9D8B030D-6E8A-4147-A177-3AD203B41FA5}">
                      <a16:colId xmlns:a16="http://schemas.microsoft.com/office/drawing/2014/main" val="20002"/>
                    </a:ext>
                  </a:extLst>
                </a:gridCol>
                <a:gridCol w="3977640">
                  <a:extLst>
                    <a:ext uri="{9D8B030D-6E8A-4147-A177-3AD203B41FA5}">
                      <a16:colId xmlns:a16="http://schemas.microsoft.com/office/drawing/2014/main" val="20003"/>
                    </a:ext>
                  </a:extLst>
                </a:gridCol>
              </a:tblGrid>
              <a:tr h="475488">
                <a:tc>
                  <a:txBody>
                    <a:bodyPr/>
                    <a:lstStyle/>
                    <a:p>
                      <a:pPr marL="0" indent="0" algn="l">
                        <a:buNone/>
                      </a:pPr>
                      <a:r>
                        <a:rPr lang="en-US" sz="1400" b="1" dirty="0">
                          <a:solidFill>
                            <a:srgbClr val="19323C"/>
                          </a:solidFill>
                          <a:latin typeface="Aptos" pitchFamily="34" charset="0"/>
                          <a:ea typeface="Aptos" pitchFamily="34" charset="-122"/>
                          <a:cs typeface="Aptos" pitchFamily="34" charset="-120"/>
                        </a:rPr>
                        <a:t>Outil</a:t>
                      </a:r>
                      <a:endParaRPr lang="en-US" sz="1400" dirty="0">
                        <a:latin typeface="Aptos" charset="0"/>
                        <a:ea typeface="Aptos" charset="0"/>
                        <a:cs typeface="Aptos" charset="0"/>
                      </a:endParaRPr>
                    </a:p>
                  </a:txBody>
                  <a:tcPr marL="64008" marR="64008" marT="64008" marB="64008">
                    <a:lnL w="12700" cap="flat" cmpd="sng" algn="ctr">
                      <a:solidFill>
                        <a:srgbClr val="D7E1E6"/>
                      </a:solidFill>
                      <a:prstDash val="solid"/>
                      <a:round/>
                      <a:headEnd type="none" w="med" len="med"/>
                      <a:tailEnd type="none" w="med" len="med"/>
                    </a:lnL>
                    <a:lnR w="12700" cap="flat" cmpd="sng" algn="ctr">
                      <a:solidFill>
                        <a:srgbClr val="D7E1E6"/>
                      </a:solidFill>
                      <a:prstDash val="solid"/>
                      <a:round/>
                      <a:headEnd type="none" w="med" len="med"/>
                      <a:tailEnd type="none" w="med" len="med"/>
                    </a:lnR>
                    <a:lnT w="12700" cap="flat" cmpd="sng" algn="ctr">
                      <a:solidFill>
                        <a:srgbClr val="D7E1E6"/>
                      </a:solidFill>
                      <a:prstDash val="solid"/>
                      <a:round/>
                      <a:headEnd type="none" w="med" len="med"/>
                      <a:tailEnd type="none" w="med" len="med"/>
                    </a:lnT>
                    <a:lnB w="12700" cap="flat" cmpd="sng" algn="ctr">
                      <a:solidFill>
                        <a:srgbClr val="D7E1E6"/>
                      </a:solidFill>
                      <a:prstDash val="solid"/>
                      <a:round/>
                      <a:headEnd type="none" w="med" len="med"/>
                      <a:tailEnd type="none" w="med" len="med"/>
                    </a:lnB>
                    <a:solidFill>
                      <a:srgbClr val="FFFFFF"/>
                    </a:solidFill>
                  </a:tcPr>
                </a:tc>
                <a:tc>
                  <a:txBody>
                    <a:bodyPr/>
                    <a:lstStyle/>
                    <a:p>
                      <a:pPr marL="0" indent="0" algn="l">
                        <a:buNone/>
                      </a:pPr>
                      <a:r>
                        <a:rPr lang="en-US" sz="1400" b="1" dirty="0">
                          <a:solidFill>
                            <a:srgbClr val="19323C"/>
                          </a:solidFill>
                          <a:latin typeface="Aptos" pitchFamily="34" charset="0"/>
                          <a:ea typeface="Aptos" pitchFamily="34" charset="-122"/>
                          <a:cs typeface="Aptos" pitchFamily="34" charset="-120"/>
                        </a:rPr>
                        <a:t>Type</a:t>
                      </a:r>
                      <a:endParaRPr lang="en-US" sz="1400" dirty="0">
                        <a:latin typeface="Aptos" charset="0"/>
                        <a:ea typeface="Aptos" charset="0"/>
                        <a:cs typeface="Aptos" charset="0"/>
                      </a:endParaRPr>
                    </a:p>
                  </a:txBody>
                  <a:tcPr marL="64008" marR="64008" marT="64008" marB="64008">
                    <a:lnL w="12700" cap="flat" cmpd="sng" algn="ctr">
                      <a:solidFill>
                        <a:srgbClr val="D7E1E6"/>
                      </a:solidFill>
                      <a:prstDash val="solid"/>
                      <a:round/>
                      <a:headEnd type="none" w="med" len="med"/>
                      <a:tailEnd type="none" w="med" len="med"/>
                    </a:lnL>
                    <a:lnR w="12700" cap="flat" cmpd="sng" algn="ctr">
                      <a:solidFill>
                        <a:srgbClr val="D7E1E6"/>
                      </a:solidFill>
                      <a:prstDash val="solid"/>
                      <a:round/>
                      <a:headEnd type="none" w="med" len="med"/>
                      <a:tailEnd type="none" w="med" len="med"/>
                    </a:lnR>
                    <a:lnT w="12700" cap="flat" cmpd="sng" algn="ctr">
                      <a:solidFill>
                        <a:srgbClr val="D7E1E6"/>
                      </a:solidFill>
                      <a:prstDash val="solid"/>
                      <a:round/>
                      <a:headEnd type="none" w="med" len="med"/>
                      <a:tailEnd type="none" w="med" len="med"/>
                    </a:lnT>
                    <a:lnB w="12700" cap="flat" cmpd="sng" algn="ctr">
                      <a:solidFill>
                        <a:srgbClr val="D7E1E6"/>
                      </a:solidFill>
                      <a:prstDash val="solid"/>
                      <a:round/>
                      <a:headEnd type="none" w="med" len="med"/>
                      <a:tailEnd type="none" w="med" len="med"/>
                    </a:lnB>
                    <a:solidFill>
                      <a:srgbClr val="FFFFFF"/>
                    </a:solidFill>
                  </a:tcPr>
                </a:tc>
                <a:tc>
                  <a:txBody>
                    <a:bodyPr/>
                    <a:lstStyle/>
                    <a:p>
                      <a:pPr marL="0" indent="0" algn="l">
                        <a:buNone/>
                      </a:pPr>
                      <a:r>
                        <a:rPr lang="en-US" sz="1400" b="1" dirty="0">
                          <a:solidFill>
                            <a:srgbClr val="19323C"/>
                          </a:solidFill>
                          <a:latin typeface="Aptos" pitchFamily="34" charset="0"/>
                          <a:ea typeface="Aptos" pitchFamily="34" charset="-122"/>
                          <a:cs typeface="Aptos" pitchFamily="34" charset="-120"/>
                        </a:rPr>
                        <a:t>Atout principal</a:t>
                      </a:r>
                      <a:endParaRPr lang="en-US" sz="1400" dirty="0">
                        <a:latin typeface="Aptos" charset="0"/>
                        <a:ea typeface="Aptos" charset="0"/>
                        <a:cs typeface="Aptos" charset="0"/>
                      </a:endParaRPr>
                    </a:p>
                  </a:txBody>
                  <a:tcPr marL="64008" marR="64008" marT="64008" marB="64008">
                    <a:lnL w="12700" cap="flat" cmpd="sng" algn="ctr">
                      <a:solidFill>
                        <a:srgbClr val="D7E1E6"/>
                      </a:solidFill>
                      <a:prstDash val="solid"/>
                      <a:round/>
                      <a:headEnd type="none" w="med" len="med"/>
                      <a:tailEnd type="none" w="med" len="med"/>
                    </a:lnL>
                    <a:lnR w="12700" cap="flat" cmpd="sng" algn="ctr">
                      <a:solidFill>
                        <a:srgbClr val="D7E1E6"/>
                      </a:solidFill>
                      <a:prstDash val="solid"/>
                      <a:round/>
                      <a:headEnd type="none" w="med" len="med"/>
                      <a:tailEnd type="none" w="med" len="med"/>
                    </a:lnR>
                    <a:lnT w="12700" cap="flat" cmpd="sng" algn="ctr">
                      <a:solidFill>
                        <a:srgbClr val="D7E1E6"/>
                      </a:solidFill>
                      <a:prstDash val="solid"/>
                      <a:round/>
                      <a:headEnd type="none" w="med" len="med"/>
                      <a:tailEnd type="none" w="med" len="med"/>
                    </a:lnT>
                    <a:lnB w="12700" cap="flat" cmpd="sng" algn="ctr">
                      <a:solidFill>
                        <a:srgbClr val="D7E1E6"/>
                      </a:solidFill>
                      <a:prstDash val="solid"/>
                      <a:round/>
                      <a:headEnd type="none" w="med" len="med"/>
                      <a:tailEnd type="none" w="med" len="med"/>
                    </a:lnB>
                    <a:solidFill>
                      <a:srgbClr val="FFFFFF"/>
                    </a:solidFill>
                  </a:tcPr>
                </a:tc>
                <a:tc>
                  <a:txBody>
                    <a:bodyPr/>
                    <a:lstStyle/>
                    <a:p>
                      <a:pPr marL="0" indent="0" algn="l">
                        <a:buNone/>
                      </a:pPr>
                      <a:r>
                        <a:rPr lang="en-US" sz="1400" b="1" dirty="0">
                          <a:solidFill>
                            <a:srgbClr val="19323C"/>
                          </a:solidFill>
                          <a:latin typeface="Aptos" pitchFamily="34" charset="0"/>
                          <a:ea typeface="Aptos" pitchFamily="34" charset="-122"/>
                          <a:cs typeface="Aptos" pitchFamily="34" charset="-120"/>
                        </a:rPr>
                        <a:t>Limite</a:t>
                      </a:r>
                      <a:endParaRPr lang="en-US" sz="1400" dirty="0">
                        <a:latin typeface="Aptos" charset="0"/>
                        <a:ea typeface="Aptos" charset="0"/>
                        <a:cs typeface="Aptos" charset="0"/>
                      </a:endParaRPr>
                    </a:p>
                  </a:txBody>
                  <a:tcPr marL="64008" marR="64008" marT="64008" marB="64008">
                    <a:lnL w="12700" cap="flat" cmpd="sng" algn="ctr">
                      <a:solidFill>
                        <a:srgbClr val="D7E1E6"/>
                      </a:solidFill>
                      <a:prstDash val="solid"/>
                      <a:round/>
                      <a:headEnd type="none" w="med" len="med"/>
                      <a:tailEnd type="none" w="med" len="med"/>
                    </a:lnL>
                    <a:lnR w="12700" cap="flat" cmpd="sng" algn="ctr">
                      <a:solidFill>
                        <a:srgbClr val="D7E1E6"/>
                      </a:solidFill>
                      <a:prstDash val="solid"/>
                      <a:round/>
                      <a:headEnd type="none" w="med" len="med"/>
                      <a:tailEnd type="none" w="med" len="med"/>
                    </a:lnR>
                    <a:lnT w="12700" cap="flat" cmpd="sng" algn="ctr">
                      <a:solidFill>
                        <a:srgbClr val="D7E1E6"/>
                      </a:solidFill>
                      <a:prstDash val="solid"/>
                      <a:round/>
                      <a:headEnd type="none" w="med" len="med"/>
                      <a:tailEnd type="none" w="med" len="med"/>
                    </a:lnT>
                    <a:lnB w="12700" cap="flat" cmpd="sng" algn="ctr">
                      <a:solidFill>
                        <a:srgbClr val="D7E1E6"/>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475488">
                <a:tc>
                  <a:txBody>
                    <a:bodyPr/>
                    <a:lstStyle/>
                    <a:p>
                      <a:pPr marL="0" indent="0" algn="l">
                        <a:buNone/>
                      </a:pPr>
                      <a:r>
                        <a:rPr lang="en-US" sz="1400" b="1" dirty="0">
                          <a:solidFill>
                            <a:srgbClr val="19323C"/>
                          </a:solidFill>
                          <a:latin typeface="Aptos" pitchFamily="34" charset="0"/>
                          <a:ea typeface="Aptos" pitchFamily="34" charset="-122"/>
                          <a:cs typeface="Aptos" pitchFamily="34" charset="-120"/>
                        </a:rPr>
                        <a:t>OpenAlex</a:t>
                      </a:r>
                      <a:endParaRPr lang="en-US" sz="1400" dirty="0">
                        <a:latin typeface="Aptos" charset="0"/>
                        <a:ea typeface="Aptos" charset="0"/>
                        <a:cs typeface="Aptos" charset="0"/>
                      </a:endParaRPr>
                    </a:p>
                  </a:txBody>
                  <a:tcPr marL="64008" marR="64008" marT="64008" marB="64008">
                    <a:lnL w="12700" cap="flat" cmpd="sng" algn="ctr">
                      <a:solidFill>
                        <a:srgbClr val="D7E1E6"/>
                      </a:solidFill>
                      <a:prstDash val="solid"/>
                      <a:round/>
                      <a:headEnd type="none" w="med" len="med"/>
                      <a:tailEnd type="none" w="med" len="med"/>
                    </a:lnL>
                    <a:lnR w="12700" cap="flat" cmpd="sng" algn="ctr">
                      <a:solidFill>
                        <a:srgbClr val="D7E1E6"/>
                      </a:solidFill>
                      <a:prstDash val="solid"/>
                      <a:round/>
                      <a:headEnd type="none" w="med" len="med"/>
                      <a:tailEnd type="none" w="med" len="med"/>
                    </a:lnR>
                    <a:lnT w="12700" cap="flat" cmpd="sng" algn="ctr">
                      <a:solidFill>
                        <a:srgbClr val="D7E1E6"/>
                      </a:solidFill>
                      <a:prstDash val="solid"/>
                      <a:round/>
                      <a:headEnd type="none" w="med" len="med"/>
                      <a:tailEnd type="none" w="med" len="med"/>
                    </a:lnT>
                    <a:lnB w="12700" cap="flat" cmpd="sng" algn="ctr">
                      <a:solidFill>
                        <a:srgbClr val="D7E1E6"/>
                      </a:solidFill>
                      <a:prstDash val="solid"/>
                      <a:round/>
                      <a:headEnd type="none" w="med" len="med"/>
                      <a:tailEnd type="none" w="med" len="med"/>
                    </a:lnB>
                    <a:solidFill>
                      <a:srgbClr val="FFFFFF"/>
                    </a:solidFill>
                  </a:tcPr>
                </a:tc>
                <a:tc>
                  <a:txBody>
                    <a:bodyPr/>
                    <a:lstStyle/>
                    <a:p>
                      <a:pPr marL="0" indent="0" algn="l">
                        <a:buNone/>
                      </a:pPr>
                      <a:r>
                        <a:rPr lang="en-US" sz="1400" b="1" dirty="0">
                          <a:solidFill>
                            <a:srgbClr val="19323C"/>
                          </a:solidFill>
                          <a:latin typeface="Aptos" pitchFamily="34" charset="0"/>
                          <a:ea typeface="Aptos" pitchFamily="34" charset="-122"/>
                          <a:cs typeface="Aptos" pitchFamily="34" charset="-120"/>
                        </a:rPr>
                        <a:t>Ouvert</a:t>
                      </a:r>
                      <a:endParaRPr lang="en-US" sz="1400" dirty="0">
                        <a:latin typeface="Aptos" charset="0"/>
                        <a:ea typeface="Aptos" charset="0"/>
                        <a:cs typeface="Aptos" charset="0"/>
                      </a:endParaRPr>
                    </a:p>
                  </a:txBody>
                  <a:tcPr marL="64008" marR="64008" marT="64008" marB="64008">
                    <a:lnL w="12700" cap="flat" cmpd="sng" algn="ctr">
                      <a:solidFill>
                        <a:srgbClr val="D7E1E6"/>
                      </a:solidFill>
                      <a:prstDash val="solid"/>
                      <a:round/>
                      <a:headEnd type="none" w="med" len="med"/>
                      <a:tailEnd type="none" w="med" len="med"/>
                    </a:lnL>
                    <a:lnR w="12700" cap="flat" cmpd="sng" algn="ctr">
                      <a:solidFill>
                        <a:srgbClr val="D7E1E6"/>
                      </a:solidFill>
                      <a:prstDash val="solid"/>
                      <a:round/>
                      <a:headEnd type="none" w="med" len="med"/>
                      <a:tailEnd type="none" w="med" len="med"/>
                    </a:lnR>
                    <a:lnT w="12700" cap="flat" cmpd="sng" algn="ctr">
                      <a:solidFill>
                        <a:srgbClr val="D7E1E6"/>
                      </a:solidFill>
                      <a:prstDash val="solid"/>
                      <a:round/>
                      <a:headEnd type="none" w="med" len="med"/>
                      <a:tailEnd type="none" w="med" len="med"/>
                    </a:lnT>
                    <a:lnB w="12700" cap="flat" cmpd="sng" algn="ctr">
                      <a:solidFill>
                        <a:srgbClr val="D7E1E6"/>
                      </a:solidFill>
                      <a:prstDash val="solid"/>
                      <a:round/>
                      <a:headEnd type="none" w="med" len="med"/>
                      <a:tailEnd type="none" w="med" len="med"/>
                    </a:lnB>
                    <a:solidFill>
                      <a:srgbClr val="FFFFFF"/>
                    </a:solidFill>
                  </a:tcPr>
                </a:tc>
                <a:tc>
                  <a:txBody>
                    <a:bodyPr/>
                    <a:lstStyle/>
                    <a:p>
                      <a:pPr marL="0" indent="0" algn="l">
                        <a:buNone/>
                      </a:pPr>
                      <a:r>
                        <a:rPr lang="en-US" sz="1400" b="1" dirty="0">
                          <a:solidFill>
                            <a:srgbClr val="19323C"/>
                          </a:solidFill>
                          <a:latin typeface="Aptos" pitchFamily="34" charset="0"/>
                          <a:ea typeface="Aptos" pitchFamily="34" charset="-122"/>
                          <a:cs typeface="Aptos" pitchFamily="34" charset="-120"/>
                        </a:rPr>
                        <a:t>Métadonnées ouvertes, institutions, OA, collaboration</a:t>
                      </a:r>
                      <a:endParaRPr lang="en-US" sz="1400" dirty="0">
                        <a:latin typeface="Aptos" charset="0"/>
                        <a:ea typeface="Aptos" charset="0"/>
                        <a:cs typeface="Aptos" charset="0"/>
                      </a:endParaRPr>
                    </a:p>
                  </a:txBody>
                  <a:tcPr marL="64008" marR="64008" marT="64008" marB="64008">
                    <a:lnL w="12700" cap="flat" cmpd="sng" algn="ctr">
                      <a:solidFill>
                        <a:srgbClr val="D7E1E6"/>
                      </a:solidFill>
                      <a:prstDash val="solid"/>
                      <a:round/>
                      <a:headEnd type="none" w="med" len="med"/>
                      <a:tailEnd type="none" w="med" len="med"/>
                    </a:lnL>
                    <a:lnR w="12700" cap="flat" cmpd="sng" algn="ctr">
                      <a:solidFill>
                        <a:srgbClr val="D7E1E6"/>
                      </a:solidFill>
                      <a:prstDash val="solid"/>
                      <a:round/>
                      <a:headEnd type="none" w="med" len="med"/>
                      <a:tailEnd type="none" w="med" len="med"/>
                    </a:lnR>
                    <a:lnT w="12700" cap="flat" cmpd="sng" algn="ctr">
                      <a:solidFill>
                        <a:srgbClr val="D7E1E6"/>
                      </a:solidFill>
                      <a:prstDash val="solid"/>
                      <a:round/>
                      <a:headEnd type="none" w="med" len="med"/>
                      <a:tailEnd type="none" w="med" len="med"/>
                    </a:lnT>
                    <a:lnB w="12700" cap="flat" cmpd="sng" algn="ctr">
                      <a:solidFill>
                        <a:srgbClr val="D7E1E6"/>
                      </a:solidFill>
                      <a:prstDash val="solid"/>
                      <a:round/>
                      <a:headEnd type="none" w="med" len="med"/>
                      <a:tailEnd type="none" w="med" len="med"/>
                    </a:lnB>
                    <a:solidFill>
                      <a:srgbClr val="FFFFFF"/>
                    </a:solidFill>
                  </a:tcPr>
                </a:tc>
                <a:tc>
                  <a:txBody>
                    <a:bodyPr/>
                    <a:lstStyle/>
                    <a:p>
                      <a:pPr marL="0" indent="0" algn="l">
                        <a:buNone/>
                      </a:pPr>
                      <a:r>
                        <a:rPr lang="en-US" sz="1400" b="1" dirty="0">
                          <a:solidFill>
                            <a:srgbClr val="19323C"/>
                          </a:solidFill>
                          <a:latin typeface="Aptos" pitchFamily="34" charset="0"/>
                          <a:ea typeface="Aptos" pitchFamily="34" charset="-122"/>
                          <a:cs typeface="Aptos" pitchFamily="34" charset="-120"/>
                        </a:rPr>
                        <a:t>Couverture et nettoyage variables selon contextes</a:t>
                      </a:r>
                      <a:endParaRPr lang="en-US" sz="1400" dirty="0">
                        <a:latin typeface="Aptos" charset="0"/>
                        <a:ea typeface="Aptos" charset="0"/>
                        <a:cs typeface="Aptos" charset="0"/>
                      </a:endParaRPr>
                    </a:p>
                  </a:txBody>
                  <a:tcPr marL="64008" marR="64008" marT="64008" marB="64008">
                    <a:lnL w="12700" cap="flat" cmpd="sng" algn="ctr">
                      <a:solidFill>
                        <a:srgbClr val="D7E1E6"/>
                      </a:solidFill>
                      <a:prstDash val="solid"/>
                      <a:round/>
                      <a:headEnd type="none" w="med" len="med"/>
                      <a:tailEnd type="none" w="med" len="med"/>
                    </a:lnL>
                    <a:lnR w="12700" cap="flat" cmpd="sng" algn="ctr">
                      <a:solidFill>
                        <a:srgbClr val="D7E1E6"/>
                      </a:solidFill>
                      <a:prstDash val="solid"/>
                      <a:round/>
                      <a:headEnd type="none" w="med" len="med"/>
                      <a:tailEnd type="none" w="med" len="med"/>
                    </a:lnR>
                    <a:lnT w="12700" cap="flat" cmpd="sng" algn="ctr">
                      <a:solidFill>
                        <a:srgbClr val="D7E1E6"/>
                      </a:solidFill>
                      <a:prstDash val="solid"/>
                      <a:round/>
                      <a:headEnd type="none" w="med" len="med"/>
                      <a:tailEnd type="none" w="med" len="med"/>
                    </a:lnT>
                    <a:lnB w="12700" cap="flat" cmpd="sng" algn="ctr">
                      <a:solidFill>
                        <a:srgbClr val="D7E1E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475488">
                <a:tc>
                  <a:txBody>
                    <a:bodyPr/>
                    <a:lstStyle/>
                    <a:p>
                      <a:pPr marL="0" indent="0" algn="l">
                        <a:buNone/>
                      </a:pPr>
                      <a:r>
                        <a:rPr lang="en-US" sz="1400" b="1" dirty="0">
                          <a:solidFill>
                            <a:srgbClr val="19323C"/>
                          </a:solidFill>
                          <a:latin typeface="Aptos" pitchFamily="34" charset="0"/>
                          <a:ea typeface="Aptos" pitchFamily="34" charset="-122"/>
                          <a:cs typeface="Aptos" pitchFamily="34" charset="-120"/>
                        </a:rPr>
                        <a:t>Crossref</a:t>
                      </a:r>
                      <a:endParaRPr lang="en-US" sz="1400" dirty="0">
                        <a:latin typeface="Aptos" charset="0"/>
                        <a:ea typeface="Aptos" charset="0"/>
                        <a:cs typeface="Aptos" charset="0"/>
                      </a:endParaRPr>
                    </a:p>
                  </a:txBody>
                  <a:tcPr marL="64008" marR="64008" marT="64008" marB="64008">
                    <a:lnL w="12700" cap="flat" cmpd="sng" algn="ctr">
                      <a:solidFill>
                        <a:srgbClr val="D7E1E6"/>
                      </a:solidFill>
                      <a:prstDash val="solid"/>
                      <a:round/>
                      <a:headEnd type="none" w="med" len="med"/>
                      <a:tailEnd type="none" w="med" len="med"/>
                    </a:lnL>
                    <a:lnR w="12700" cap="flat" cmpd="sng" algn="ctr">
                      <a:solidFill>
                        <a:srgbClr val="D7E1E6"/>
                      </a:solidFill>
                      <a:prstDash val="solid"/>
                      <a:round/>
                      <a:headEnd type="none" w="med" len="med"/>
                      <a:tailEnd type="none" w="med" len="med"/>
                    </a:lnR>
                    <a:lnT w="12700" cap="flat" cmpd="sng" algn="ctr">
                      <a:solidFill>
                        <a:srgbClr val="D7E1E6"/>
                      </a:solidFill>
                      <a:prstDash val="solid"/>
                      <a:round/>
                      <a:headEnd type="none" w="med" len="med"/>
                      <a:tailEnd type="none" w="med" len="med"/>
                    </a:lnT>
                    <a:lnB w="12700" cap="flat" cmpd="sng" algn="ctr">
                      <a:solidFill>
                        <a:srgbClr val="D7E1E6"/>
                      </a:solidFill>
                      <a:prstDash val="solid"/>
                      <a:round/>
                      <a:headEnd type="none" w="med" len="med"/>
                      <a:tailEnd type="none" w="med" len="med"/>
                    </a:lnB>
                    <a:solidFill>
                      <a:srgbClr val="FFFFFF"/>
                    </a:solidFill>
                  </a:tcPr>
                </a:tc>
                <a:tc>
                  <a:txBody>
                    <a:bodyPr/>
                    <a:lstStyle/>
                    <a:p>
                      <a:pPr marL="0" indent="0" algn="l">
                        <a:buNone/>
                      </a:pPr>
                      <a:r>
                        <a:rPr lang="en-US" sz="1400" b="1" dirty="0">
                          <a:solidFill>
                            <a:srgbClr val="19323C"/>
                          </a:solidFill>
                          <a:latin typeface="Aptos" pitchFamily="34" charset="0"/>
                          <a:ea typeface="Aptos" pitchFamily="34" charset="-122"/>
                          <a:cs typeface="Aptos" pitchFamily="34" charset="-120"/>
                        </a:rPr>
                        <a:t>Ouvert</a:t>
                      </a:r>
                      <a:endParaRPr lang="en-US" sz="1400" dirty="0">
                        <a:latin typeface="Aptos" charset="0"/>
                        <a:ea typeface="Aptos" charset="0"/>
                        <a:cs typeface="Aptos" charset="0"/>
                      </a:endParaRPr>
                    </a:p>
                  </a:txBody>
                  <a:tcPr marL="64008" marR="64008" marT="64008" marB="64008">
                    <a:lnL w="12700" cap="flat" cmpd="sng" algn="ctr">
                      <a:solidFill>
                        <a:srgbClr val="D7E1E6"/>
                      </a:solidFill>
                      <a:prstDash val="solid"/>
                      <a:round/>
                      <a:headEnd type="none" w="med" len="med"/>
                      <a:tailEnd type="none" w="med" len="med"/>
                    </a:lnL>
                    <a:lnR w="12700" cap="flat" cmpd="sng" algn="ctr">
                      <a:solidFill>
                        <a:srgbClr val="D7E1E6"/>
                      </a:solidFill>
                      <a:prstDash val="solid"/>
                      <a:round/>
                      <a:headEnd type="none" w="med" len="med"/>
                      <a:tailEnd type="none" w="med" len="med"/>
                    </a:lnR>
                    <a:lnT w="12700" cap="flat" cmpd="sng" algn="ctr">
                      <a:solidFill>
                        <a:srgbClr val="D7E1E6"/>
                      </a:solidFill>
                      <a:prstDash val="solid"/>
                      <a:round/>
                      <a:headEnd type="none" w="med" len="med"/>
                      <a:tailEnd type="none" w="med" len="med"/>
                    </a:lnT>
                    <a:lnB w="12700" cap="flat" cmpd="sng" algn="ctr">
                      <a:solidFill>
                        <a:srgbClr val="D7E1E6"/>
                      </a:solidFill>
                      <a:prstDash val="solid"/>
                      <a:round/>
                      <a:headEnd type="none" w="med" len="med"/>
                      <a:tailEnd type="none" w="med" len="med"/>
                    </a:lnB>
                    <a:solidFill>
                      <a:srgbClr val="FFFFFF"/>
                    </a:solidFill>
                  </a:tcPr>
                </a:tc>
                <a:tc>
                  <a:txBody>
                    <a:bodyPr/>
                    <a:lstStyle/>
                    <a:p>
                      <a:pPr marL="0" indent="0" algn="l">
                        <a:buNone/>
                      </a:pPr>
                      <a:r>
                        <a:rPr lang="en-US" sz="1400" b="1" dirty="0">
                          <a:solidFill>
                            <a:srgbClr val="19323C"/>
                          </a:solidFill>
                          <a:latin typeface="Aptos" pitchFamily="34" charset="0"/>
                          <a:ea typeface="Aptos" pitchFamily="34" charset="-122"/>
                          <a:cs typeface="Aptos" pitchFamily="34" charset="-120"/>
                        </a:rPr>
                        <a:t>DOI et métadonnées éditeurs</a:t>
                      </a:r>
                      <a:endParaRPr lang="en-US" sz="1400" dirty="0">
                        <a:latin typeface="Aptos" charset="0"/>
                        <a:ea typeface="Aptos" charset="0"/>
                        <a:cs typeface="Aptos" charset="0"/>
                      </a:endParaRPr>
                    </a:p>
                  </a:txBody>
                  <a:tcPr marL="64008" marR="64008" marT="64008" marB="64008">
                    <a:lnL w="12700" cap="flat" cmpd="sng" algn="ctr">
                      <a:solidFill>
                        <a:srgbClr val="D7E1E6"/>
                      </a:solidFill>
                      <a:prstDash val="solid"/>
                      <a:round/>
                      <a:headEnd type="none" w="med" len="med"/>
                      <a:tailEnd type="none" w="med" len="med"/>
                    </a:lnL>
                    <a:lnR w="12700" cap="flat" cmpd="sng" algn="ctr">
                      <a:solidFill>
                        <a:srgbClr val="D7E1E6"/>
                      </a:solidFill>
                      <a:prstDash val="solid"/>
                      <a:round/>
                      <a:headEnd type="none" w="med" len="med"/>
                      <a:tailEnd type="none" w="med" len="med"/>
                    </a:lnR>
                    <a:lnT w="12700" cap="flat" cmpd="sng" algn="ctr">
                      <a:solidFill>
                        <a:srgbClr val="D7E1E6"/>
                      </a:solidFill>
                      <a:prstDash val="solid"/>
                      <a:round/>
                      <a:headEnd type="none" w="med" len="med"/>
                      <a:tailEnd type="none" w="med" len="med"/>
                    </a:lnT>
                    <a:lnB w="12700" cap="flat" cmpd="sng" algn="ctr">
                      <a:solidFill>
                        <a:srgbClr val="D7E1E6"/>
                      </a:solidFill>
                      <a:prstDash val="solid"/>
                      <a:round/>
                      <a:headEnd type="none" w="med" len="med"/>
                      <a:tailEnd type="none" w="med" len="med"/>
                    </a:lnB>
                    <a:solidFill>
                      <a:srgbClr val="FFFFFF"/>
                    </a:solidFill>
                  </a:tcPr>
                </a:tc>
                <a:tc>
                  <a:txBody>
                    <a:bodyPr/>
                    <a:lstStyle/>
                    <a:p>
                      <a:pPr marL="0" indent="0" algn="l">
                        <a:buNone/>
                      </a:pPr>
                      <a:r>
                        <a:rPr lang="en-US" sz="1400" b="1" dirty="0">
                          <a:solidFill>
                            <a:srgbClr val="19323C"/>
                          </a:solidFill>
                          <a:latin typeface="Aptos" pitchFamily="34" charset="0"/>
                          <a:ea typeface="Aptos" pitchFamily="34" charset="-122"/>
                          <a:cs typeface="Aptos" pitchFamily="34" charset="-120"/>
                        </a:rPr>
                        <a:t>Pas un outil de cartographie</a:t>
                      </a:r>
                      <a:endParaRPr lang="en-US" sz="1400" dirty="0">
                        <a:latin typeface="Aptos" charset="0"/>
                        <a:ea typeface="Aptos" charset="0"/>
                        <a:cs typeface="Aptos" charset="0"/>
                      </a:endParaRPr>
                    </a:p>
                  </a:txBody>
                  <a:tcPr marL="64008" marR="64008" marT="64008" marB="64008">
                    <a:lnL w="12700" cap="flat" cmpd="sng" algn="ctr">
                      <a:solidFill>
                        <a:srgbClr val="D7E1E6"/>
                      </a:solidFill>
                      <a:prstDash val="solid"/>
                      <a:round/>
                      <a:headEnd type="none" w="med" len="med"/>
                      <a:tailEnd type="none" w="med" len="med"/>
                    </a:lnL>
                    <a:lnR w="12700" cap="flat" cmpd="sng" algn="ctr">
                      <a:solidFill>
                        <a:srgbClr val="D7E1E6"/>
                      </a:solidFill>
                      <a:prstDash val="solid"/>
                      <a:round/>
                      <a:headEnd type="none" w="med" len="med"/>
                      <a:tailEnd type="none" w="med" len="med"/>
                    </a:lnR>
                    <a:lnT w="12700" cap="flat" cmpd="sng" algn="ctr">
                      <a:solidFill>
                        <a:srgbClr val="D7E1E6"/>
                      </a:solidFill>
                      <a:prstDash val="solid"/>
                      <a:round/>
                      <a:headEnd type="none" w="med" len="med"/>
                      <a:tailEnd type="none" w="med" len="med"/>
                    </a:lnT>
                    <a:lnB w="12700" cap="flat" cmpd="sng" algn="ctr">
                      <a:solidFill>
                        <a:srgbClr val="D7E1E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475488">
                <a:tc>
                  <a:txBody>
                    <a:bodyPr/>
                    <a:lstStyle/>
                    <a:p>
                      <a:pPr marL="0" indent="0" algn="l">
                        <a:buNone/>
                      </a:pPr>
                      <a:r>
                        <a:rPr lang="en-US" sz="1400" b="1" dirty="0">
                          <a:solidFill>
                            <a:srgbClr val="19323C"/>
                          </a:solidFill>
                          <a:latin typeface="Aptos" pitchFamily="34" charset="0"/>
                          <a:ea typeface="Aptos" pitchFamily="34" charset="-122"/>
                          <a:cs typeface="Aptos" pitchFamily="34" charset="-120"/>
                        </a:rPr>
                        <a:t>Unpaywall</a:t>
                      </a:r>
                      <a:endParaRPr lang="en-US" sz="1400" dirty="0">
                        <a:latin typeface="Aptos" charset="0"/>
                        <a:ea typeface="Aptos" charset="0"/>
                        <a:cs typeface="Aptos" charset="0"/>
                      </a:endParaRPr>
                    </a:p>
                  </a:txBody>
                  <a:tcPr marL="64008" marR="64008" marT="64008" marB="64008">
                    <a:lnL w="12700" cap="flat" cmpd="sng" algn="ctr">
                      <a:solidFill>
                        <a:srgbClr val="D7E1E6"/>
                      </a:solidFill>
                      <a:prstDash val="solid"/>
                      <a:round/>
                      <a:headEnd type="none" w="med" len="med"/>
                      <a:tailEnd type="none" w="med" len="med"/>
                    </a:lnL>
                    <a:lnR w="12700" cap="flat" cmpd="sng" algn="ctr">
                      <a:solidFill>
                        <a:srgbClr val="D7E1E6"/>
                      </a:solidFill>
                      <a:prstDash val="solid"/>
                      <a:round/>
                      <a:headEnd type="none" w="med" len="med"/>
                      <a:tailEnd type="none" w="med" len="med"/>
                    </a:lnR>
                    <a:lnT w="12700" cap="flat" cmpd="sng" algn="ctr">
                      <a:solidFill>
                        <a:srgbClr val="D7E1E6"/>
                      </a:solidFill>
                      <a:prstDash val="solid"/>
                      <a:round/>
                      <a:headEnd type="none" w="med" len="med"/>
                      <a:tailEnd type="none" w="med" len="med"/>
                    </a:lnT>
                    <a:lnB w="12700" cap="flat" cmpd="sng" algn="ctr">
                      <a:solidFill>
                        <a:srgbClr val="D7E1E6"/>
                      </a:solidFill>
                      <a:prstDash val="solid"/>
                      <a:round/>
                      <a:headEnd type="none" w="med" len="med"/>
                      <a:tailEnd type="none" w="med" len="med"/>
                    </a:lnB>
                    <a:solidFill>
                      <a:srgbClr val="FFFFFF"/>
                    </a:solidFill>
                  </a:tcPr>
                </a:tc>
                <a:tc>
                  <a:txBody>
                    <a:bodyPr/>
                    <a:lstStyle/>
                    <a:p>
                      <a:pPr marL="0" indent="0" algn="l">
                        <a:buNone/>
                      </a:pPr>
                      <a:r>
                        <a:rPr lang="en-US" sz="1400" b="1" dirty="0">
                          <a:solidFill>
                            <a:srgbClr val="19323C"/>
                          </a:solidFill>
                          <a:latin typeface="Aptos" pitchFamily="34" charset="0"/>
                          <a:ea typeface="Aptos" pitchFamily="34" charset="-122"/>
                          <a:cs typeface="Aptos" pitchFamily="34" charset="-120"/>
                        </a:rPr>
                        <a:t>Ouvert</a:t>
                      </a:r>
                      <a:endParaRPr lang="en-US" sz="1400" dirty="0">
                        <a:latin typeface="Aptos" charset="0"/>
                        <a:ea typeface="Aptos" charset="0"/>
                        <a:cs typeface="Aptos" charset="0"/>
                      </a:endParaRPr>
                    </a:p>
                  </a:txBody>
                  <a:tcPr marL="64008" marR="64008" marT="64008" marB="64008">
                    <a:lnL w="12700" cap="flat" cmpd="sng" algn="ctr">
                      <a:solidFill>
                        <a:srgbClr val="D7E1E6"/>
                      </a:solidFill>
                      <a:prstDash val="solid"/>
                      <a:round/>
                      <a:headEnd type="none" w="med" len="med"/>
                      <a:tailEnd type="none" w="med" len="med"/>
                    </a:lnL>
                    <a:lnR w="12700" cap="flat" cmpd="sng" algn="ctr">
                      <a:solidFill>
                        <a:srgbClr val="D7E1E6"/>
                      </a:solidFill>
                      <a:prstDash val="solid"/>
                      <a:round/>
                      <a:headEnd type="none" w="med" len="med"/>
                      <a:tailEnd type="none" w="med" len="med"/>
                    </a:lnR>
                    <a:lnT w="12700" cap="flat" cmpd="sng" algn="ctr">
                      <a:solidFill>
                        <a:srgbClr val="D7E1E6"/>
                      </a:solidFill>
                      <a:prstDash val="solid"/>
                      <a:round/>
                      <a:headEnd type="none" w="med" len="med"/>
                      <a:tailEnd type="none" w="med" len="med"/>
                    </a:lnT>
                    <a:lnB w="12700" cap="flat" cmpd="sng" algn="ctr">
                      <a:solidFill>
                        <a:srgbClr val="D7E1E6"/>
                      </a:solidFill>
                      <a:prstDash val="solid"/>
                      <a:round/>
                      <a:headEnd type="none" w="med" len="med"/>
                      <a:tailEnd type="none" w="med" len="med"/>
                    </a:lnB>
                    <a:solidFill>
                      <a:srgbClr val="FFFFFF"/>
                    </a:solidFill>
                  </a:tcPr>
                </a:tc>
                <a:tc>
                  <a:txBody>
                    <a:bodyPr/>
                    <a:lstStyle/>
                    <a:p>
                      <a:pPr marL="0" indent="0" algn="l">
                        <a:buNone/>
                      </a:pPr>
                      <a:r>
                        <a:rPr lang="en-US" sz="1400" b="1" dirty="0">
                          <a:solidFill>
                            <a:srgbClr val="19323C"/>
                          </a:solidFill>
                          <a:latin typeface="Aptos" pitchFamily="34" charset="0"/>
                          <a:ea typeface="Aptos" pitchFamily="34" charset="-122"/>
                          <a:cs typeface="Aptos" pitchFamily="34" charset="-120"/>
                        </a:rPr>
                        <a:t>Repérage du statut OA</a:t>
                      </a:r>
                      <a:endParaRPr lang="en-US" sz="1400" dirty="0">
                        <a:latin typeface="Aptos" charset="0"/>
                        <a:ea typeface="Aptos" charset="0"/>
                        <a:cs typeface="Aptos" charset="0"/>
                      </a:endParaRPr>
                    </a:p>
                  </a:txBody>
                  <a:tcPr marL="64008" marR="64008" marT="64008" marB="64008">
                    <a:lnL w="12700" cap="flat" cmpd="sng" algn="ctr">
                      <a:solidFill>
                        <a:srgbClr val="D7E1E6"/>
                      </a:solidFill>
                      <a:prstDash val="solid"/>
                      <a:round/>
                      <a:headEnd type="none" w="med" len="med"/>
                      <a:tailEnd type="none" w="med" len="med"/>
                    </a:lnL>
                    <a:lnR w="12700" cap="flat" cmpd="sng" algn="ctr">
                      <a:solidFill>
                        <a:srgbClr val="D7E1E6"/>
                      </a:solidFill>
                      <a:prstDash val="solid"/>
                      <a:round/>
                      <a:headEnd type="none" w="med" len="med"/>
                      <a:tailEnd type="none" w="med" len="med"/>
                    </a:lnR>
                    <a:lnT w="12700" cap="flat" cmpd="sng" algn="ctr">
                      <a:solidFill>
                        <a:srgbClr val="D7E1E6"/>
                      </a:solidFill>
                      <a:prstDash val="solid"/>
                      <a:round/>
                      <a:headEnd type="none" w="med" len="med"/>
                      <a:tailEnd type="none" w="med" len="med"/>
                    </a:lnT>
                    <a:lnB w="12700" cap="flat" cmpd="sng" algn="ctr">
                      <a:solidFill>
                        <a:srgbClr val="D7E1E6"/>
                      </a:solidFill>
                      <a:prstDash val="solid"/>
                      <a:round/>
                      <a:headEnd type="none" w="med" len="med"/>
                      <a:tailEnd type="none" w="med" len="med"/>
                    </a:lnB>
                    <a:solidFill>
                      <a:srgbClr val="FFFFFF"/>
                    </a:solidFill>
                  </a:tcPr>
                </a:tc>
                <a:tc>
                  <a:txBody>
                    <a:bodyPr/>
                    <a:lstStyle/>
                    <a:p>
                      <a:pPr marL="0" indent="0" algn="l">
                        <a:buNone/>
                      </a:pPr>
                      <a:r>
                        <a:rPr lang="en-US" sz="1400" b="1" dirty="0">
                          <a:solidFill>
                            <a:srgbClr val="19323C"/>
                          </a:solidFill>
                          <a:latin typeface="Aptos" pitchFamily="34" charset="0"/>
                          <a:ea typeface="Aptos" pitchFamily="34" charset="-122"/>
                          <a:cs typeface="Aptos" pitchFamily="34" charset="-120"/>
                        </a:rPr>
                        <a:t>Focalisé accès, pas analyse complète</a:t>
                      </a:r>
                      <a:endParaRPr lang="en-US" sz="1400" dirty="0">
                        <a:latin typeface="Aptos" charset="0"/>
                        <a:ea typeface="Aptos" charset="0"/>
                        <a:cs typeface="Aptos" charset="0"/>
                      </a:endParaRPr>
                    </a:p>
                  </a:txBody>
                  <a:tcPr marL="64008" marR="64008" marT="64008" marB="64008">
                    <a:lnL w="12700" cap="flat" cmpd="sng" algn="ctr">
                      <a:solidFill>
                        <a:srgbClr val="D7E1E6"/>
                      </a:solidFill>
                      <a:prstDash val="solid"/>
                      <a:round/>
                      <a:headEnd type="none" w="med" len="med"/>
                      <a:tailEnd type="none" w="med" len="med"/>
                    </a:lnL>
                    <a:lnR w="12700" cap="flat" cmpd="sng" algn="ctr">
                      <a:solidFill>
                        <a:srgbClr val="D7E1E6"/>
                      </a:solidFill>
                      <a:prstDash val="solid"/>
                      <a:round/>
                      <a:headEnd type="none" w="med" len="med"/>
                      <a:tailEnd type="none" w="med" len="med"/>
                    </a:lnR>
                    <a:lnT w="12700" cap="flat" cmpd="sng" algn="ctr">
                      <a:solidFill>
                        <a:srgbClr val="D7E1E6"/>
                      </a:solidFill>
                      <a:prstDash val="solid"/>
                      <a:round/>
                      <a:headEnd type="none" w="med" len="med"/>
                      <a:tailEnd type="none" w="med" len="med"/>
                    </a:lnT>
                    <a:lnB w="12700" cap="flat" cmpd="sng" algn="ctr">
                      <a:solidFill>
                        <a:srgbClr val="D7E1E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475488">
                <a:tc>
                  <a:txBody>
                    <a:bodyPr/>
                    <a:lstStyle/>
                    <a:p>
                      <a:pPr marL="0" indent="0" algn="l">
                        <a:buNone/>
                      </a:pPr>
                      <a:r>
                        <a:rPr lang="en-US" sz="1400" b="1" dirty="0">
                          <a:solidFill>
                            <a:srgbClr val="19323C"/>
                          </a:solidFill>
                          <a:latin typeface="Aptos" pitchFamily="34" charset="0"/>
                          <a:ea typeface="Aptos" pitchFamily="34" charset="-122"/>
                          <a:cs typeface="Aptos" pitchFamily="34" charset="-120"/>
                        </a:rPr>
                        <a:t>OpenAIRE / portails nationaux</a:t>
                      </a:r>
                      <a:endParaRPr lang="en-US" sz="1400" dirty="0">
                        <a:latin typeface="Aptos" charset="0"/>
                        <a:ea typeface="Aptos" charset="0"/>
                        <a:cs typeface="Aptos" charset="0"/>
                      </a:endParaRPr>
                    </a:p>
                  </a:txBody>
                  <a:tcPr marL="64008" marR="64008" marT="64008" marB="64008">
                    <a:lnL w="12700" cap="flat" cmpd="sng" algn="ctr">
                      <a:solidFill>
                        <a:srgbClr val="D7E1E6"/>
                      </a:solidFill>
                      <a:prstDash val="solid"/>
                      <a:round/>
                      <a:headEnd type="none" w="med" len="med"/>
                      <a:tailEnd type="none" w="med" len="med"/>
                    </a:lnL>
                    <a:lnR w="12700" cap="flat" cmpd="sng" algn="ctr">
                      <a:solidFill>
                        <a:srgbClr val="D7E1E6"/>
                      </a:solidFill>
                      <a:prstDash val="solid"/>
                      <a:round/>
                      <a:headEnd type="none" w="med" len="med"/>
                      <a:tailEnd type="none" w="med" len="med"/>
                    </a:lnR>
                    <a:lnT w="12700" cap="flat" cmpd="sng" algn="ctr">
                      <a:solidFill>
                        <a:srgbClr val="D7E1E6"/>
                      </a:solidFill>
                      <a:prstDash val="solid"/>
                      <a:round/>
                      <a:headEnd type="none" w="med" len="med"/>
                      <a:tailEnd type="none" w="med" len="med"/>
                    </a:lnT>
                    <a:lnB w="12700" cap="flat" cmpd="sng" algn="ctr">
                      <a:solidFill>
                        <a:srgbClr val="D7E1E6"/>
                      </a:solidFill>
                      <a:prstDash val="solid"/>
                      <a:round/>
                      <a:headEnd type="none" w="med" len="med"/>
                      <a:tailEnd type="none" w="med" len="med"/>
                    </a:lnB>
                    <a:solidFill>
                      <a:srgbClr val="FFFFFF"/>
                    </a:solidFill>
                  </a:tcPr>
                </a:tc>
                <a:tc>
                  <a:txBody>
                    <a:bodyPr/>
                    <a:lstStyle/>
                    <a:p>
                      <a:pPr marL="0" indent="0" algn="l">
                        <a:buNone/>
                      </a:pPr>
                      <a:r>
                        <a:rPr lang="en-US" sz="1400" b="1" dirty="0">
                          <a:solidFill>
                            <a:srgbClr val="19323C"/>
                          </a:solidFill>
                          <a:latin typeface="Aptos" pitchFamily="34" charset="0"/>
                          <a:ea typeface="Aptos" pitchFamily="34" charset="-122"/>
                          <a:cs typeface="Aptos" pitchFamily="34" charset="-120"/>
                        </a:rPr>
                        <a:t>Ouvert</a:t>
                      </a:r>
                      <a:endParaRPr lang="en-US" sz="1400" dirty="0">
                        <a:latin typeface="Aptos" charset="0"/>
                        <a:ea typeface="Aptos" charset="0"/>
                        <a:cs typeface="Aptos" charset="0"/>
                      </a:endParaRPr>
                    </a:p>
                  </a:txBody>
                  <a:tcPr marL="64008" marR="64008" marT="64008" marB="64008">
                    <a:lnL w="12700" cap="flat" cmpd="sng" algn="ctr">
                      <a:solidFill>
                        <a:srgbClr val="D7E1E6"/>
                      </a:solidFill>
                      <a:prstDash val="solid"/>
                      <a:round/>
                      <a:headEnd type="none" w="med" len="med"/>
                      <a:tailEnd type="none" w="med" len="med"/>
                    </a:lnL>
                    <a:lnR w="12700" cap="flat" cmpd="sng" algn="ctr">
                      <a:solidFill>
                        <a:srgbClr val="D7E1E6"/>
                      </a:solidFill>
                      <a:prstDash val="solid"/>
                      <a:round/>
                      <a:headEnd type="none" w="med" len="med"/>
                      <a:tailEnd type="none" w="med" len="med"/>
                    </a:lnR>
                    <a:lnT w="12700" cap="flat" cmpd="sng" algn="ctr">
                      <a:solidFill>
                        <a:srgbClr val="D7E1E6"/>
                      </a:solidFill>
                      <a:prstDash val="solid"/>
                      <a:round/>
                      <a:headEnd type="none" w="med" len="med"/>
                      <a:tailEnd type="none" w="med" len="med"/>
                    </a:lnT>
                    <a:lnB w="12700" cap="flat" cmpd="sng" algn="ctr">
                      <a:solidFill>
                        <a:srgbClr val="D7E1E6"/>
                      </a:solidFill>
                      <a:prstDash val="solid"/>
                      <a:round/>
                      <a:headEnd type="none" w="med" len="med"/>
                      <a:tailEnd type="none" w="med" len="med"/>
                    </a:lnB>
                    <a:solidFill>
                      <a:srgbClr val="FFFFFF"/>
                    </a:solidFill>
                  </a:tcPr>
                </a:tc>
                <a:tc>
                  <a:txBody>
                    <a:bodyPr/>
                    <a:lstStyle/>
                    <a:p>
                      <a:pPr marL="0" indent="0" algn="l">
                        <a:buNone/>
                      </a:pPr>
                      <a:r>
                        <a:rPr lang="en-US" sz="1400" b="1" dirty="0">
                          <a:solidFill>
                            <a:srgbClr val="19323C"/>
                          </a:solidFill>
                          <a:latin typeface="Aptos" pitchFamily="34" charset="0"/>
                          <a:ea typeface="Aptos" pitchFamily="34" charset="-122"/>
                          <a:cs typeface="Aptos" pitchFamily="34" charset="-120"/>
                        </a:rPr>
                        <a:t>Visibilité des dépôts et archives</a:t>
                      </a:r>
                      <a:endParaRPr lang="en-US" sz="1400" dirty="0">
                        <a:latin typeface="Aptos" charset="0"/>
                        <a:ea typeface="Aptos" charset="0"/>
                        <a:cs typeface="Aptos" charset="0"/>
                      </a:endParaRPr>
                    </a:p>
                  </a:txBody>
                  <a:tcPr marL="64008" marR="64008" marT="64008" marB="64008">
                    <a:lnL w="12700" cap="flat" cmpd="sng" algn="ctr">
                      <a:solidFill>
                        <a:srgbClr val="D7E1E6"/>
                      </a:solidFill>
                      <a:prstDash val="solid"/>
                      <a:round/>
                      <a:headEnd type="none" w="med" len="med"/>
                      <a:tailEnd type="none" w="med" len="med"/>
                    </a:lnL>
                    <a:lnR w="12700" cap="flat" cmpd="sng" algn="ctr">
                      <a:solidFill>
                        <a:srgbClr val="D7E1E6"/>
                      </a:solidFill>
                      <a:prstDash val="solid"/>
                      <a:round/>
                      <a:headEnd type="none" w="med" len="med"/>
                      <a:tailEnd type="none" w="med" len="med"/>
                    </a:lnR>
                    <a:lnT w="12700" cap="flat" cmpd="sng" algn="ctr">
                      <a:solidFill>
                        <a:srgbClr val="D7E1E6"/>
                      </a:solidFill>
                      <a:prstDash val="solid"/>
                      <a:round/>
                      <a:headEnd type="none" w="med" len="med"/>
                      <a:tailEnd type="none" w="med" len="med"/>
                    </a:lnT>
                    <a:lnB w="12700" cap="flat" cmpd="sng" algn="ctr">
                      <a:solidFill>
                        <a:srgbClr val="D7E1E6"/>
                      </a:solidFill>
                      <a:prstDash val="solid"/>
                      <a:round/>
                      <a:headEnd type="none" w="med" len="med"/>
                      <a:tailEnd type="none" w="med" len="med"/>
                    </a:lnB>
                    <a:solidFill>
                      <a:srgbClr val="FFFFFF"/>
                    </a:solidFill>
                  </a:tcPr>
                </a:tc>
                <a:tc>
                  <a:txBody>
                    <a:bodyPr/>
                    <a:lstStyle/>
                    <a:p>
                      <a:pPr marL="0" indent="0" algn="l">
                        <a:buNone/>
                      </a:pPr>
                      <a:r>
                        <a:rPr lang="en-US" sz="1400" b="1" dirty="0">
                          <a:solidFill>
                            <a:srgbClr val="19323C"/>
                          </a:solidFill>
                          <a:latin typeface="Aptos" pitchFamily="34" charset="0"/>
                          <a:ea typeface="Aptos" pitchFamily="34" charset="-122"/>
                          <a:cs typeface="Aptos" pitchFamily="34" charset="-120"/>
                        </a:rPr>
                        <a:t>Hétérogénéité des métadonnées</a:t>
                      </a:r>
                      <a:endParaRPr lang="en-US" sz="1400" dirty="0">
                        <a:latin typeface="Aptos" charset="0"/>
                        <a:ea typeface="Aptos" charset="0"/>
                        <a:cs typeface="Aptos" charset="0"/>
                      </a:endParaRPr>
                    </a:p>
                  </a:txBody>
                  <a:tcPr marL="64008" marR="64008" marT="64008" marB="64008">
                    <a:lnL w="12700" cap="flat" cmpd="sng" algn="ctr">
                      <a:solidFill>
                        <a:srgbClr val="D7E1E6"/>
                      </a:solidFill>
                      <a:prstDash val="solid"/>
                      <a:round/>
                      <a:headEnd type="none" w="med" len="med"/>
                      <a:tailEnd type="none" w="med" len="med"/>
                    </a:lnL>
                    <a:lnR w="12700" cap="flat" cmpd="sng" algn="ctr">
                      <a:solidFill>
                        <a:srgbClr val="D7E1E6"/>
                      </a:solidFill>
                      <a:prstDash val="solid"/>
                      <a:round/>
                      <a:headEnd type="none" w="med" len="med"/>
                      <a:tailEnd type="none" w="med" len="med"/>
                    </a:lnR>
                    <a:lnT w="12700" cap="flat" cmpd="sng" algn="ctr">
                      <a:solidFill>
                        <a:srgbClr val="D7E1E6"/>
                      </a:solidFill>
                      <a:prstDash val="solid"/>
                      <a:round/>
                      <a:headEnd type="none" w="med" len="med"/>
                      <a:tailEnd type="none" w="med" len="med"/>
                    </a:lnT>
                    <a:lnB w="12700" cap="flat" cmpd="sng" algn="ctr">
                      <a:solidFill>
                        <a:srgbClr val="D7E1E6"/>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475488">
                <a:tc>
                  <a:txBody>
                    <a:bodyPr/>
                    <a:lstStyle/>
                    <a:p>
                      <a:pPr marL="0" indent="0" algn="l">
                        <a:buNone/>
                      </a:pPr>
                      <a:r>
                        <a:rPr lang="en-US" sz="1400" b="1" dirty="0">
                          <a:solidFill>
                            <a:srgbClr val="19323C"/>
                          </a:solidFill>
                          <a:latin typeface="Aptos" pitchFamily="34" charset="0"/>
                          <a:ea typeface="Aptos" pitchFamily="34" charset="-122"/>
                          <a:cs typeface="Aptos" pitchFamily="34" charset="-120"/>
                        </a:rPr>
                        <a:t>Scopus / WoS / Dimensions</a:t>
                      </a:r>
                      <a:endParaRPr lang="en-US" sz="1400" dirty="0">
                        <a:latin typeface="Aptos" charset="0"/>
                        <a:ea typeface="Aptos" charset="0"/>
                        <a:cs typeface="Aptos" charset="0"/>
                      </a:endParaRPr>
                    </a:p>
                  </a:txBody>
                  <a:tcPr marL="64008" marR="64008" marT="64008" marB="64008">
                    <a:lnL w="12700" cap="flat" cmpd="sng" algn="ctr">
                      <a:solidFill>
                        <a:srgbClr val="D7E1E6"/>
                      </a:solidFill>
                      <a:prstDash val="solid"/>
                      <a:round/>
                      <a:headEnd type="none" w="med" len="med"/>
                      <a:tailEnd type="none" w="med" len="med"/>
                    </a:lnL>
                    <a:lnR w="12700" cap="flat" cmpd="sng" algn="ctr">
                      <a:solidFill>
                        <a:srgbClr val="D7E1E6"/>
                      </a:solidFill>
                      <a:prstDash val="solid"/>
                      <a:round/>
                      <a:headEnd type="none" w="med" len="med"/>
                      <a:tailEnd type="none" w="med" len="med"/>
                    </a:lnR>
                    <a:lnT w="12700" cap="flat" cmpd="sng" algn="ctr">
                      <a:solidFill>
                        <a:srgbClr val="D7E1E6"/>
                      </a:solidFill>
                      <a:prstDash val="solid"/>
                      <a:round/>
                      <a:headEnd type="none" w="med" len="med"/>
                      <a:tailEnd type="none" w="med" len="med"/>
                    </a:lnT>
                    <a:lnB w="12700" cap="flat" cmpd="sng" algn="ctr">
                      <a:solidFill>
                        <a:srgbClr val="D7E1E6"/>
                      </a:solidFill>
                      <a:prstDash val="solid"/>
                      <a:round/>
                      <a:headEnd type="none" w="med" len="med"/>
                      <a:tailEnd type="none" w="med" len="med"/>
                    </a:lnB>
                    <a:solidFill>
                      <a:srgbClr val="FFFFFF"/>
                    </a:solidFill>
                  </a:tcPr>
                </a:tc>
                <a:tc>
                  <a:txBody>
                    <a:bodyPr/>
                    <a:lstStyle/>
                    <a:p>
                      <a:pPr marL="0" indent="0" algn="l">
                        <a:buNone/>
                      </a:pPr>
                      <a:r>
                        <a:rPr lang="en-US" sz="1400" b="1" dirty="0">
                          <a:solidFill>
                            <a:srgbClr val="19323C"/>
                          </a:solidFill>
                          <a:latin typeface="Aptos" pitchFamily="34" charset="0"/>
                          <a:ea typeface="Aptos" pitchFamily="34" charset="-122"/>
                          <a:cs typeface="Aptos" pitchFamily="34" charset="-120"/>
                        </a:rPr>
                        <a:t>Sous licence / mixte</a:t>
                      </a:r>
                      <a:endParaRPr lang="en-US" sz="1400" dirty="0">
                        <a:latin typeface="Aptos" charset="0"/>
                        <a:ea typeface="Aptos" charset="0"/>
                        <a:cs typeface="Aptos" charset="0"/>
                      </a:endParaRPr>
                    </a:p>
                  </a:txBody>
                  <a:tcPr marL="64008" marR="64008" marT="64008" marB="64008">
                    <a:lnL w="12700" cap="flat" cmpd="sng" algn="ctr">
                      <a:solidFill>
                        <a:srgbClr val="D7E1E6"/>
                      </a:solidFill>
                      <a:prstDash val="solid"/>
                      <a:round/>
                      <a:headEnd type="none" w="med" len="med"/>
                      <a:tailEnd type="none" w="med" len="med"/>
                    </a:lnL>
                    <a:lnR w="12700" cap="flat" cmpd="sng" algn="ctr">
                      <a:solidFill>
                        <a:srgbClr val="D7E1E6"/>
                      </a:solidFill>
                      <a:prstDash val="solid"/>
                      <a:round/>
                      <a:headEnd type="none" w="med" len="med"/>
                      <a:tailEnd type="none" w="med" len="med"/>
                    </a:lnR>
                    <a:lnT w="12700" cap="flat" cmpd="sng" algn="ctr">
                      <a:solidFill>
                        <a:srgbClr val="D7E1E6"/>
                      </a:solidFill>
                      <a:prstDash val="solid"/>
                      <a:round/>
                      <a:headEnd type="none" w="med" len="med"/>
                      <a:tailEnd type="none" w="med" len="med"/>
                    </a:lnT>
                    <a:lnB w="12700" cap="flat" cmpd="sng" algn="ctr">
                      <a:solidFill>
                        <a:srgbClr val="D7E1E6"/>
                      </a:solidFill>
                      <a:prstDash val="solid"/>
                      <a:round/>
                      <a:headEnd type="none" w="med" len="med"/>
                      <a:tailEnd type="none" w="med" len="med"/>
                    </a:lnB>
                    <a:solidFill>
                      <a:srgbClr val="FFFFFF"/>
                    </a:solidFill>
                  </a:tcPr>
                </a:tc>
                <a:tc>
                  <a:txBody>
                    <a:bodyPr/>
                    <a:lstStyle/>
                    <a:p>
                      <a:pPr marL="0" indent="0" algn="l">
                        <a:buNone/>
                      </a:pPr>
                      <a:r>
                        <a:rPr lang="en-US" sz="1400" b="1" dirty="0">
                          <a:solidFill>
                            <a:srgbClr val="19323C"/>
                          </a:solidFill>
                          <a:latin typeface="Aptos" pitchFamily="34" charset="0"/>
                          <a:ea typeface="Aptos" pitchFamily="34" charset="-122"/>
                          <a:cs typeface="Aptos" pitchFamily="34" charset="-120"/>
                        </a:rPr>
                        <a:t>Analytique plus mature, couverture forte sur certains segments</a:t>
                      </a:r>
                      <a:endParaRPr lang="en-US" sz="1400" dirty="0">
                        <a:latin typeface="Aptos" charset="0"/>
                        <a:ea typeface="Aptos" charset="0"/>
                        <a:cs typeface="Aptos" charset="0"/>
                      </a:endParaRPr>
                    </a:p>
                  </a:txBody>
                  <a:tcPr marL="64008" marR="64008" marT="64008" marB="64008">
                    <a:lnL w="12700" cap="flat" cmpd="sng" algn="ctr">
                      <a:solidFill>
                        <a:srgbClr val="D7E1E6"/>
                      </a:solidFill>
                      <a:prstDash val="solid"/>
                      <a:round/>
                      <a:headEnd type="none" w="med" len="med"/>
                      <a:tailEnd type="none" w="med" len="med"/>
                    </a:lnL>
                    <a:lnR w="12700" cap="flat" cmpd="sng" algn="ctr">
                      <a:solidFill>
                        <a:srgbClr val="D7E1E6"/>
                      </a:solidFill>
                      <a:prstDash val="solid"/>
                      <a:round/>
                      <a:headEnd type="none" w="med" len="med"/>
                      <a:tailEnd type="none" w="med" len="med"/>
                    </a:lnR>
                    <a:lnT w="12700" cap="flat" cmpd="sng" algn="ctr">
                      <a:solidFill>
                        <a:srgbClr val="D7E1E6"/>
                      </a:solidFill>
                      <a:prstDash val="solid"/>
                      <a:round/>
                      <a:headEnd type="none" w="med" len="med"/>
                      <a:tailEnd type="none" w="med" len="med"/>
                    </a:lnT>
                    <a:lnB w="12700" cap="flat" cmpd="sng" algn="ctr">
                      <a:solidFill>
                        <a:srgbClr val="D7E1E6"/>
                      </a:solidFill>
                      <a:prstDash val="solid"/>
                      <a:round/>
                      <a:headEnd type="none" w="med" len="med"/>
                      <a:tailEnd type="none" w="med" len="med"/>
                    </a:lnB>
                    <a:solidFill>
                      <a:srgbClr val="FFFFFF"/>
                    </a:solidFill>
                  </a:tcPr>
                </a:tc>
                <a:tc>
                  <a:txBody>
                    <a:bodyPr/>
                    <a:lstStyle/>
                    <a:p>
                      <a:pPr marL="0" indent="0" algn="l">
                        <a:buNone/>
                      </a:pPr>
                      <a:r>
                        <a:rPr lang="en-US" sz="1400" b="1" dirty="0">
                          <a:solidFill>
                            <a:srgbClr val="19323C"/>
                          </a:solidFill>
                          <a:latin typeface="Aptos" pitchFamily="34" charset="0"/>
                          <a:ea typeface="Aptos" pitchFamily="34" charset="-122"/>
                          <a:cs typeface="Aptos" pitchFamily="34" charset="-120"/>
                        </a:rPr>
                        <a:t>Coût, biais de couverture, dépendance contractuelle</a:t>
                      </a:r>
                      <a:endParaRPr lang="en-US" sz="1400" dirty="0">
                        <a:latin typeface="Aptos" charset="0"/>
                        <a:ea typeface="Aptos" charset="0"/>
                        <a:cs typeface="Aptos" charset="0"/>
                      </a:endParaRPr>
                    </a:p>
                  </a:txBody>
                  <a:tcPr marL="64008" marR="64008" marT="64008" marB="64008">
                    <a:lnL w="12700" cap="flat" cmpd="sng" algn="ctr">
                      <a:solidFill>
                        <a:srgbClr val="D7E1E6"/>
                      </a:solidFill>
                      <a:prstDash val="solid"/>
                      <a:round/>
                      <a:headEnd type="none" w="med" len="med"/>
                      <a:tailEnd type="none" w="med" len="med"/>
                    </a:lnL>
                    <a:lnR w="12700" cap="flat" cmpd="sng" algn="ctr">
                      <a:solidFill>
                        <a:srgbClr val="D7E1E6"/>
                      </a:solidFill>
                      <a:prstDash val="solid"/>
                      <a:round/>
                      <a:headEnd type="none" w="med" len="med"/>
                      <a:tailEnd type="none" w="med" len="med"/>
                    </a:lnR>
                    <a:lnT w="12700" cap="flat" cmpd="sng" algn="ctr">
                      <a:solidFill>
                        <a:srgbClr val="D7E1E6"/>
                      </a:solidFill>
                      <a:prstDash val="solid"/>
                      <a:round/>
                      <a:headEnd type="none" w="med" len="med"/>
                      <a:tailEnd type="none" w="med" len="med"/>
                    </a:lnT>
                    <a:lnB w="12700" cap="flat" cmpd="sng" algn="ctr">
                      <a:solidFill>
                        <a:srgbClr val="D7E1E6"/>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bl>
          </a:graphicData>
        </a:graphic>
      </p:graphicFrame>
      <p:sp>
        <p:nvSpPr>
          <p:cNvPr id="4" name="Shape 1"/>
          <p:cNvSpPr/>
          <p:nvPr/>
        </p:nvSpPr>
        <p:spPr>
          <a:xfrm>
            <a:off x="640080" y="5897880"/>
            <a:ext cx="10927080" cy="384048"/>
          </a:xfrm>
          <a:prstGeom prst="roundRect">
            <a:avLst>
              <a:gd name="adj" fmla="val 9524"/>
            </a:avLst>
          </a:prstGeom>
          <a:solidFill>
            <a:srgbClr val="2E7D8A">
              <a:alpha val="91000"/>
            </a:srgbClr>
          </a:solidFill>
          <a:ln w="12700">
            <a:solidFill>
              <a:srgbClr val="2E7D8A"/>
            </a:solidFill>
            <a:prstDash val="solid"/>
          </a:ln>
        </p:spPr>
        <p:txBody>
          <a:bodyPr/>
          <a:lstStyle/>
          <a:p>
            <a:endParaRPr lang="fr-FR"/>
          </a:p>
        </p:txBody>
      </p:sp>
      <p:sp>
        <p:nvSpPr>
          <p:cNvPr id="5" name="Text 2"/>
          <p:cNvSpPr/>
          <p:nvPr/>
        </p:nvSpPr>
        <p:spPr>
          <a:xfrm>
            <a:off x="841248" y="6007608"/>
            <a:ext cx="10515600" cy="164592"/>
          </a:xfrm>
          <a:prstGeom prst="rect">
            <a:avLst/>
          </a:prstGeom>
          <a:noFill/>
          <a:ln/>
        </p:spPr>
        <p:txBody>
          <a:bodyPr wrap="square" rtlCol="0" anchor="ctr"/>
          <a:lstStyle/>
          <a:p>
            <a:pPr marL="0" indent="0" algn="ctr">
              <a:buNone/>
            </a:pPr>
            <a:r>
              <a:rPr lang="en-US" sz="1100" b="1" dirty="0">
                <a:solidFill>
                  <a:srgbClr val="FFFFFF"/>
                </a:solidFill>
              </a:rPr>
              <a:t>Pour un cadre pédagogique sobre et réplicable, OpenAlex + VOSviewer/Gephi est aujourd’hui un couple crédible.</a:t>
            </a:r>
            <a:endParaRPr lang="en-US" sz="1100" dirty="0"/>
          </a:p>
        </p:txBody>
      </p:sp>
      <p:sp>
        <p:nvSpPr>
          <p:cNvPr id="6" name="Text 3"/>
          <p:cNvSpPr/>
          <p:nvPr/>
        </p:nvSpPr>
        <p:spPr>
          <a:xfrm>
            <a:off x="320040" y="6583680"/>
            <a:ext cx="3108960" cy="146304"/>
          </a:xfrm>
          <a:prstGeom prst="rect">
            <a:avLst/>
          </a:prstGeom>
          <a:noFill/>
          <a:ln/>
        </p:spPr>
        <p:txBody>
          <a:bodyPr wrap="square" rtlCol="0" anchor="ctr"/>
          <a:lstStyle/>
          <a:p>
            <a:pPr marL="0" indent="0">
              <a:buNone/>
            </a:pPr>
            <a:r>
              <a:rPr lang="en-US" sz="900" dirty="0">
                <a:solidFill>
                  <a:srgbClr val="FFFFFF"/>
                </a:solidFill>
                <a:latin typeface="Aptos" pitchFamily="34" charset="0"/>
                <a:ea typeface="Aptos" pitchFamily="34" charset="-122"/>
                <a:cs typeface="Aptos" pitchFamily="34" charset="-120"/>
              </a:rPr>
              <a:t>DU Données de la recherche</a:t>
            </a:r>
            <a:endParaRPr lang="en-US" sz="900" dirty="0"/>
          </a:p>
        </p:txBody>
      </p:sp>
      <p:sp>
        <p:nvSpPr>
          <p:cNvPr id="25" name="Slide Number Placeholder 0"/>
          <p:cNvSpPr>
            <a:spLocks noGrp="1"/>
          </p:cNvSpPr>
          <p:nvPr>
            <p:ph type="sldNum" sz="quarter" idx="4294967295"/>
          </p:nvPr>
        </p:nvSpPr>
        <p:spPr>
          <a:xfrm>
            <a:off x="11430000" y="6565392"/>
            <a:ext cx="411480" cy="182880"/>
          </a:xfrm>
          <a:prstGeom prst="rect">
            <a:avLst/>
          </a:prstGeom>
          <a:extLst>
            <a:ext uri="{C572A759-6A51-4108-AA02-DFA0A04FC94B}">
              <ma14:wrappingTextBoxFlag xmlns:ma14="http://schemas.microsoft.com/office/mac/drawingml/2011/main" xmlns="" val="0"/>
            </a:ext>
          </a:extLst>
        </p:spPr>
        <p:txBody>
          <a:bodyPr/>
          <a:lstStyle>
            <a:lvl1pPr>
              <a:defRPr sz="1000">
                <a:solidFill>
                  <a:srgbClr val="FFFFFF"/>
                </a:solidFill>
                <a:latin typeface="Aptos"/>
                <a:ea typeface="Aptos"/>
                <a:cs typeface="Aptos"/>
              </a:defRPr>
            </a:lvl1pPr>
          </a:lstStyle>
          <a:p>
            <a:pPr algn="ctr"/>
            <a:fld id="{F7021451-1387-4CA6-816F-3879F97B5CBC}" type="slidenum">
              <a:rPr lang="en-US" b="0"/>
              <a:t>23</a:t>
            </a:fld>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name="Slide 13">
    <p:spTree>
      <p:nvGrpSpPr>
        <p:cNvPr id="1" name=""/>
        <p:cNvGrpSpPr/>
        <p:nvPr/>
      </p:nvGrpSpPr>
      <p:grpSpPr>
        <a:xfrm>
          <a:off x="0" y="0"/>
          <a:ext cx="0" cy="0"/>
          <a:chOff x="0" y="0"/>
          <a:chExt cx="0" cy="0"/>
        </a:xfrm>
      </p:grpSpPr>
      <p:sp>
        <p:nvSpPr>
          <p:cNvPr id="2" name="Text 0"/>
          <p:cNvSpPr/>
          <p:nvPr/>
        </p:nvSpPr>
        <p:spPr>
          <a:xfrm>
            <a:off x="502920" y="411480"/>
            <a:ext cx="7955280" cy="384048"/>
          </a:xfrm>
          <a:prstGeom prst="rect">
            <a:avLst/>
          </a:prstGeom>
          <a:noFill/>
          <a:ln/>
        </p:spPr>
        <p:txBody>
          <a:bodyPr wrap="square" rtlCol="0" anchor="ctr"/>
          <a:lstStyle/>
          <a:p>
            <a:pPr marL="0" indent="0">
              <a:buNone/>
            </a:pPr>
            <a:r>
              <a:rPr lang="en-US" sz="2400" b="1" dirty="0">
                <a:solidFill>
                  <a:srgbClr val="0F4C5C"/>
                </a:solidFill>
                <a:latin typeface="Aptos Display" pitchFamily="34" charset="0"/>
                <a:ea typeface="Aptos Display" pitchFamily="34" charset="-122"/>
                <a:cs typeface="Aptos Display" pitchFamily="34" charset="-120"/>
              </a:rPr>
              <a:t>OpenAlex : pourquoi c’est stratégique pour les bibliothèques</a:t>
            </a:r>
            <a:endParaRPr lang="en-US" sz="2400" dirty="0"/>
          </a:p>
        </p:txBody>
      </p:sp>
      <p:sp>
        <p:nvSpPr>
          <p:cNvPr id="3" name="Shape 1"/>
          <p:cNvSpPr/>
          <p:nvPr/>
        </p:nvSpPr>
        <p:spPr>
          <a:xfrm>
            <a:off x="658368" y="1325880"/>
            <a:ext cx="5623560" cy="4526280"/>
          </a:xfrm>
          <a:prstGeom prst="roundRect">
            <a:avLst>
              <a:gd name="adj" fmla="val 1212"/>
            </a:avLst>
          </a:prstGeom>
          <a:solidFill>
            <a:srgbClr val="FFFFFF"/>
          </a:solidFill>
          <a:ln w="12700">
            <a:solidFill>
              <a:srgbClr val="D7E1E6"/>
            </a:solidFill>
            <a:prstDash val="solid"/>
          </a:ln>
          <a:effectLst>
            <a:outerShdw blurRad="38100" dist="25400" dir="2700000" algn="bl" rotWithShape="0">
              <a:srgbClr val="000000">
                <a:alpha val="25000"/>
              </a:srgbClr>
            </a:outerShdw>
          </a:effectLst>
        </p:spPr>
        <p:txBody>
          <a:bodyPr/>
          <a:lstStyle/>
          <a:p>
            <a:endParaRPr lang="fr-FR"/>
          </a:p>
        </p:txBody>
      </p:sp>
      <p:pic>
        <p:nvPicPr>
          <p:cNvPr id="4" name="Image 0" descr="/mnt/data/vosviewer_network.png"/>
          <p:cNvPicPr>
            <a:picLocks noChangeAspect="1"/>
          </p:cNvPicPr>
          <p:nvPr/>
        </p:nvPicPr>
        <p:blipFill>
          <a:blip r:embed="rId3"/>
          <a:stretch>
            <a:fillRect/>
          </a:stretch>
        </p:blipFill>
        <p:spPr>
          <a:xfrm>
            <a:off x="841248" y="1804225"/>
            <a:ext cx="5257800" cy="3286125"/>
          </a:xfrm>
          <a:prstGeom prst="rect">
            <a:avLst/>
          </a:prstGeom>
        </p:spPr>
      </p:pic>
      <p:sp>
        <p:nvSpPr>
          <p:cNvPr id="5" name="Text 2"/>
          <p:cNvSpPr/>
          <p:nvPr/>
        </p:nvSpPr>
        <p:spPr>
          <a:xfrm>
            <a:off x="868680" y="5413248"/>
            <a:ext cx="5212080" cy="182880"/>
          </a:xfrm>
          <a:prstGeom prst="rect">
            <a:avLst/>
          </a:prstGeom>
          <a:noFill/>
          <a:ln/>
        </p:spPr>
        <p:txBody>
          <a:bodyPr wrap="square" rtlCol="0" anchor="ctr"/>
          <a:lstStyle/>
          <a:p>
            <a:pPr marL="0" indent="0" algn="ctr">
              <a:buNone/>
            </a:pPr>
            <a:r>
              <a:rPr lang="en-US" sz="1050" i="1" dirty="0">
                <a:solidFill>
                  <a:srgbClr val="5B6770"/>
                </a:solidFill>
              </a:rPr>
              <a:t>Exemple de visualisation VOSviewer (source officielle)</a:t>
            </a:r>
            <a:endParaRPr lang="en-US" sz="1050" dirty="0"/>
          </a:p>
        </p:txBody>
      </p:sp>
      <p:sp>
        <p:nvSpPr>
          <p:cNvPr id="6" name="Shape 3"/>
          <p:cNvSpPr/>
          <p:nvPr/>
        </p:nvSpPr>
        <p:spPr>
          <a:xfrm>
            <a:off x="6537960" y="1325880"/>
            <a:ext cx="4983480" cy="4526280"/>
          </a:xfrm>
          <a:prstGeom prst="roundRect">
            <a:avLst>
              <a:gd name="adj" fmla="val 1212"/>
            </a:avLst>
          </a:prstGeom>
          <a:solidFill>
            <a:srgbClr val="FFFFFF"/>
          </a:solidFill>
          <a:ln w="12700">
            <a:solidFill>
              <a:srgbClr val="D7E1E6"/>
            </a:solidFill>
            <a:prstDash val="solid"/>
          </a:ln>
          <a:effectLst>
            <a:outerShdw blurRad="38100" dist="25400" dir="2700000" algn="bl" rotWithShape="0">
              <a:srgbClr val="000000">
                <a:alpha val="25000"/>
              </a:srgbClr>
            </a:outerShdw>
          </a:effectLst>
        </p:spPr>
        <p:txBody>
          <a:bodyPr/>
          <a:lstStyle/>
          <a:p>
            <a:endParaRPr lang="fr-FR"/>
          </a:p>
        </p:txBody>
      </p:sp>
      <p:sp>
        <p:nvSpPr>
          <p:cNvPr id="7" name="Shape 4"/>
          <p:cNvSpPr/>
          <p:nvPr/>
        </p:nvSpPr>
        <p:spPr>
          <a:xfrm>
            <a:off x="6812280" y="1682496"/>
            <a:ext cx="146304" cy="146304"/>
          </a:xfrm>
          <a:prstGeom prst="roundRect">
            <a:avLst>
              <a:gd name="adj" fmla="val 12500"/>
            </a:avLst>
          </a:prstGeom>
          <a:solidFill>
            <a:srgbClr val="F28C28"/>
          </a:solidFill>
          <a:ln w="12700">
            <a:solidFill>
              <a:srgbClr val="F28C28"/>
            </a:solidFill>
            <a:prstDash val="solid"/>
          </a:ln>
        </p:spPr>
        <p:txBody>
          <a:bodyPr/>
          <a:lstStyle/>
          <a:p>
            <a:endParaRPr lang="fr-FR"/>
          </a:p>
        </p:txBody>
      </p:sp>
      <p:sp>
        <p:nvSpPr>
          <p:cNvPr id="8" name="Text 5"/>
          <p:cNvSpPr/>
          <p:nvPr/>
        </p:nvSpPr>
        <p:spPr>
          <a:xfrm>
            <a:off x="7059168" y="1627632"/>
            <a:ext cx="4160520" cy="457200"/>
          </a:xfrm>
          <a:prstGeom prst="rect">
            <a:avLst/>
          </a:prstGeom>
          <a:noFill/>
          <a:ln/>
        </p:spPr>
        <p:txBody>
          <a:bodyPr wrap="square" rtlCol="0" anchor="ctr"/>
          <a:lstStyle/>
          <a:p>
            <a:pPr marL="0" indent="0">
              <a:buNone/>
            </a:pPr>
            <a:r>
              <a:rPr lang="en-US" sz="1600" dirty="0">
                <a:solidFill>
                  <a:srgbClr val="19323C"/>
                </a:solidFill>
              </a:rPr>
              <a:t>Catalogue ouvert reliant travaux, auteurs, institutions, sources, financeurs et thèmes.</a:t>
            </a:r>
            <a:endParaRPr lang="en-US" sz="1600" dirty="0"/>
          </a:p>
        </p:txBody>
      </p:sp>
      <p:sp>
        <p:nvSpPr>
          <p:cNvPr id="9" name="Shape 6"/>
          <p:cNvSpPr/>
          <p:nvPr/>
        </p:nvSpPr>
        <p:spPr>
          <a:xfrm>
            <a:off x="6812280" y="2359152"/>
            <a:ext cx="146304" cy="146304"/>
          </a:xfrm>
          <a:prstGeom prst="roundRect">
            <a:avLst>
              <a:gd name="adj" fmla="val 12500"/>
            </a:avLst>
          </a:prstGeom>
          <a:solidFill>
            <a:srgbClr val="F28C28"/>
          </a:solidFill>
          <a:ln w="12700">
            <a:solidFill>
              <a:srgbClr val="F28C28"/>
            </a:solidFill>
            <a:prstDash val="solid"/>
          </a:ln>
        </p:spPr>
        <p:txBody>
          <a:bodyPr/>
          <a:lstStyle/>
          <a:p>
            <a:endParaRPr lang="fr-FR"/>
          </a:p>
        </p:txBody>
      </p:sp>
      <p:sp>
        <p:nvSpPr>
          <p:cNvPr id="10" name="Text 7"/>
          <p:cNvSpPr/>
          <p:nvPr/>
        </p:nvSpPr>
        <p:spPr>
          <a:xfrm>
            <a:off x="7059168" y="2304288"/>
            <a:ext cx="4160520" cy="457200"/>
          </a:xfrm>
          <a:prstGeom prst="rect">
            <a:avLst/>
          </a:prstGeom>
          <a:noFill/>
          <a:ln/>
        </p:spPr>
        <p:txBody>
          <a:bodyPr wrap="square" rtlCol="0" anchor="ctr"/>
          <a:lstStyle/>
          <a:p>
            <a:pPr marL="0" indent="0">
              <a:buNone/>
            </a:pPr>
            <a:r>
              <a:rPr lang="en-US" sz="1600" dirty="0">
                <a:solidFill>
                  <a:srgbClr val="19323C"/>
                </a:solidFill>
              </a:rPr>
              <a:t>Permet d’extraire des résultats par institution, année, type d’accès, collaboration, sujet.</a:t>
            </a:r>
            <a:endParaRPr lang="en-US" sz="1600" dirty="0"/>
          </a:p>
        </p:txBody>
      </p:sp>
      <p:sp>
        <p:nvSpPr>
          <p:cNvPr id="11" name="Shape 8"/>
          <p:cNvSpPr/>
          <p:nvPr/>
        </p:nvSpPr>
        <p:spPr>
          <a:xfrm>
            <a:off x="6812280" y="3035808"/>
            <a:ext cx="146304" cy="146304"/>
          </a:xfrm>
          <a:prstGeom prst="roundRect">
            <a:avLst>
              <a:gd name="adj" fmla="val 12500"/>
            </a:avLst>
          </a:prstGeom>
          <a:solidFill>
            <a:srgbClr val="F28C28"/>
          </a:solidFill>
          <a:ln w="12700">
            <a:solidFill>
              <a:srgbClr val="F28C28"/>
            </a:solidFill>
            <a:prstDash val="solid"/>
          </a:ln>
        </p:spPr>
        <p:txBody>
          <a:bodyPr/>
          <a:lstStyle/>
          <a:p>
            <a:endParaRPr lang="fr-FR"/>
          </a:p>
        </p:txBody>
      </p:sp>
      <p:sp>
        <p:nvSpPr>
          <p:cNvPr id="12" name="Text 9"/>
          <p:cNvSpPr/>
          <p:nvPr/>
        </p:nvSpPr>
        <p:spPr>
          <a:xfrm>
            <a:off x="7059168" y="2980944"/>
            <a:ext cx="4160520" cy="457200"/>
          </a:xfrm>
          <a:prstGeom prst="rect">
            <a:avLst/>
          </a:prstGeom>
          <a:noFill/>
          <a:ln/>
        </p:spPr>
        <p:txBody>
          <a:bodyPr wrap="square" rtlCol="0" anchor="ctr"/>
          <a:lstStyle/>
          <a:p>
            <a:pPr marL="0" indent="0">
              <a:buNone/>
            </a:pPr>
            <a:r>
              <a:rPr lang="en-US" sz="1600" dirty="0">
                <a:solidFill>
                  <a:srgbClr val="19323C"/>
                </a:solidFill>
              </a:rPr>
              <a:t>Utile pour des tableaux de bord d’open access et des analyses d’affiliation.</a:t>
            </a:r>
            <a:endParaRPr lang="en-US" sz="1600" dirty="0"/>
          </a:p>
        </p:txBody>
      </p:sp>
      <p:sp>
        <p:nvSpPr>
          <p:cNvPr id="13" name="Shape 10"/>
          <p:cNvSpPr/>
          <p:nvPr/>
        </p:nvSpPr>
        <p:spPr>
          <a:xfrm>
            <a:off x="6812280" y="3712464"/>
            <a:ext cx="146304" cy="146304"/>
          </a:xfrm>
          <a:prstGeom prst="roundRect">
            <a:avLst>
              <a:gd name="adj" fmla="val 12500"/>
            </a:avLst>
          </a:prstGeom>
          <a:solidFill>
            <a:srgbClr val="F28C28"/>
          </a:solidFill>
          <a:ln w="12700">
            <a:solidFill>
              <a:srgbClr val="F28C28"/>
            </a:solidFill>
            <a:prstDash val="solid"/>
          </a:ln>
        </p:spPr>
        <p:txBody>
          <a:bodyPr/>
          <a:lstStyle/>
          <a:p>
            <a:endParaRPr lang="fr-FR"/>
          </a:p>
        </p:txBody>
      </p:sp>
      <p:sp>
        <p:nvSpPr>
          <p:cNvPr id="14" name="Text 11"/>
          <p:cNvSpPr/>
          <p:nvPr/>
        </p:nvSpPr>
        <p:spPr>
          <a:xfrm>
            <a:off x="7059168" y="3657600"/>
            <a:ext cx="4160520" cy="457200"/>
          </a:xfrm>
          <a:prstGeom prst="rect">
            <a:avLst/>
          </a:prstGeom>
          <a:noFill/>
          <a:ln/>
        </p:spPr>
        <p:txBody>
          <a:bodyPr wrap="square" rtlCol="0" anchor="ctr"/>
          <a:lstStyle/>
          <a:p>
            <a:pPr marL="0" indent="0">
              <a:buNone/>
            </a:pPr>
            <a:r>
              <a:rPr lang="en-US" sz="1600" dirty="0">
                <a:solidFill>
                  <a:srgbClr val="19323C"/>
                </a:solidFill>
              </a:rPr>
              <a:t>Bon point d’entrée quand les moyens pour WoS/Scopus sont limités.</a:t>
            </a:r>
            <a:endParaRPr lang="en-US" sz="1600" dirty="0"/>
          </a:p>
        </p:txBody>
      </p:sp>
      <p:sp>
        <p:nvSpPr>
          <p:cNvPr id="15" name="Shape 12"/>
          <p:cNvSpPr/>
          <p:nvPr/>
        </p:nvSpPr>
        <p:spPr>
          <a:xfrm>
            <a:off x="640080" y="5897880"/>
            <a:ext cx="10927080" cy="384048"/>
          </a:xfrm>
          <a:prstGeom prst="roundRect">
            <a:avLst>
              <a:gd name="adj" fmla="val 9524"/>
            </a:avLst>
          </a:prstGeom>
          <a:solidFill>
            <a:srgbClr val="F28C28">
              <a:alpha val="91000"/>
            </a:srgbClr>
          </a:solidFill>
          <a:ln w="12700">
            <a:solidFill>
              <a:srgbClr val="F28C28"/>
            </a:solidFill>
            <a:prstDash val="solid"/>
          </a:ln>
        </p:spPr>
        <p:txBody>
          <a:bodyPr/>
          <a:lstStyle/>
          <a:p>
            <a:endParaRPr lang="fr-FR"/>
          </a:p>
        </p:txBody>
      </p:sp>
      <p:sp>
        <p:nvSpPr>
          <p:cNvPr id="16" name="Text 13"/>
          <p:cNvSpPr/>
          <p:nvPr/>
        </p:nvSpPr>
        <p:spPr>
          <a:xfrm>
            <a:off x="841248" y="6007608"/>
            <a:ext cx="10515600" cy="164592"/>
          </a:xfrm>
          <a:prstGeom prst="rect">
            <a:avLst/>
          </a:prstGeom>
          <a:noFill/>
          <a:ln/>
        </p:spPr>
        <p:txBody>
          <a:bodyPr wrap="square" rtlCol="0" anchor="ctr"/>
          <a:lstStyle/>
          <a:p>
            <a:pPr marL="0" indent="0" algn="ctr">
              <a:buNone/>
            </a:pPr>
            <a:r>
              <a:rPr lang="en-US" sz="1100" b="1" dirty="0">
                <a:solidFill>
                  <a:srgbClr val="FFFFFF"/>
                </a:solidFill>
              </a:rPr>
              <a:t>OpenAlex n’est pas parfait, mais il rend possible une analytique institutionnelle ouverte.</a:t>
            </a:r>
            <a:endParaRPr lang="en-US" sz="1100" dirty="0"/>
          </a:p>
        </p:txBody>
      </p:sp>
      <p:sp>
        <p:nvSpPr>
          <p:cNvPr id="17" name="Text 14"/>
          <p:cNvSpPr/>
          <p:nvPr/>
        </p:nvSpPr>
        <p:spPr>
          <a:xfrm>
            <a:off x="320040" y="6583680"/>
            <a:ext cx="3108960" cy="146304"/>
          </a:xfrm>
          <a:prstGeom prst="rect">
            <a:avLst/>
          </a:prstGeom>
          <a:noFill/>
          <a:ln/>
        </p:spPr>
        <p:txBody>
          <a:bodyPr wrap="square" rtlCol="0" anchor="ctr"/>
          <a:lstStyle/>
          <a:p>
            <a:pPr marL="0" indent="0">
              <a:buNone/>
            </a:pPr>
            <a:r>
              <a:rPr lang="en-US" sz="900" dirty="0">
                <a:solidFill>
                  <a:srgbClr val="FFFFFF"/>
                </a:solidFill>
                <a:latin typeface="Aptos" pitchFamily="34" charset="0"/>
                <a:ea typeface="Aptos" pitchFamily="34" charset="-122"/>
                <a:cs typeface="Aptos" pitchFamily="34" charset="-120"/>
              </a:rPr>
              <a:t>DU Données de la recherche</a:t>
            </a:r>
            <a:endParaRPr lang="en-US" sz="900" dirty="0"/>
          </a:p>
        </p:txBody>
      </p:sp>
      <p:sp>
        <p:nvSpPr>
          <p:cNvPr id="25" name="Slide Number Placeholder 0"/>
          <p:cNvSpPr>
            <a:spLocks noGrp="1"/>
          </p:cNvSpPr>
          <p:nvPr>
            <p:ph type="sldNum" sz="quarter" idx="4294967295"/>
          </p:nvPr>
        </p:nvSpPr>
        <p:spPr>
          <a:xfrm>
            <a:off x="11430000" y="6565392"/>
            <a:ext cx="411480" cy="182880"/>
          </a:xfrm>
          <a:prstGeom prst="rect">
            <a:avLst/>
          </a:prstGeom>
          <a:extLst>
            <a:ext uri="{C572A759-6A51-4108-AA02-DFA0A04FC94B}">
              <ma14:wrappingTextBoxFlag xmlns:ma14="http://schemas.microsoft.com/office/mac/drawingml/2011/main" xmlns="" val="0"/>
            </a:ext>
          </a:extLst>
        </p:spPr>
        <p:txBody>
          <a:bodyPr/>
          <a:lstStyle>
            <a:lvl1pPr>
              <a:defRPr sz="1000">
                <a:solidFill>
                  <a:srgbClr val="FFFFFF"/>
                </a:solidFill>
                <a:latin typeface="Aptos"/>
                <a:ea typeface="Aptos"/>
                <a:cs typeface="Aptos"/>
              </a:defRPr>
            </a:lvl1pPr>
          </a:lstStyle>
          <a:p>
            <a:pPr algn="ctr"/>
            <a:fld id="{F7021451-1387-4CA6-816F-3879F97B5CBC}" type="slidenum">
              <a:rPr lang="en-US" b="0"/>
              <a:t>24</a:t>
            </a:fld>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name="Slide 16">
    <p:bg>
      <p:bgPr>
        <a:solidFill>
          <a:srgbClr val="2E7D8A"/>
        </a:solidFill>
        <a:effectLst/>
      </p:bgPr>
    </p:bg>
    <p:spTree>
      <p:nvGrpSpPr>
        <p:cNvPr id="1" name=""/>
        <p:cNvGrpSpPr/>
        <p:nvPr/>
      </p:nvGrpSpPr>
      <p:grpSpPr>
        <a:xfrm>
          <a:off x="0" y="0"/>
          <a:ext cx="0" cy="0"/>
          <a:chOff x="0" y="0"/>
          <a:chExt cx="0" cy="0"/>
        </a:xfrm>
      </p:grpSpPr>
      <p:sp>
        <p:nvSpPr>
          <p:cNvPr id="2" name="Shape 0"/>
          <p:cNvSpPr/>
          <p:nvPr/>
        </p:nvSpPr>
        <p:spPr>
          <a:xfrm>
            <a:off x="0" y="164592"/>
            <a:ext cx="12191695" cy="6382512"/>
          </a:xfrm>
          <a:prstGeom prst="rect">
            <a:avLst/>
          </a:prstGeom>
          <a:solidFill>
            <a:srgbClr val="2E7D8A"/>
          </a:solidFill>
          <a:ln w="12700">
            <a:solidFill>
              <a:srgbClr val="2E7D8A"/>
            </a:solidFill>
            <a:prstDash val="solid"/>
          </a:ln>
        </p:spPr>
        <p:txBody>
          <a:bodyPr/>
          <a:lstStyle/>
          <a:p>
            <a:endParaRPr lang="fr-FR"/>
          </a:p>
        </p:txBody>
      </p:sp>
      <p:sp>
        <p:nvSpPr>
          <p:cNvPr id="4" name="Text 2"/>
          <p:cNvSpPr/>
          <p:nvPr/>
        </p:nvSpPr>
        <p:spPr>
          <a:xfrm>
            <a:off x="731520" y="1234440"/>
            <a:ext cx="6766560" cy="1005840"/>
          </a:xfrm>
          <a:prstGeom prst="rect">
            <a:avLst/>
          </a:prstGeom>
          <a:noFill/>
          <a:ln/>
        </p:spPr>
        <p:txBody>
          <a:bodyPr wrap="square" rtlCol="0" anchor="ctr"/>
          <a:lstStyle/>
          <a:p>
            <a:pPr marL="0" indent="0">
              <a:buNone/>
            </a:pPr>
            <a:r>
              <a:rPr lang="en-US" sz="2600" b="1" dirty="0" err="1">
                <a:solidFill>
                  <a:srgbClr val="FFFFFF"/>
                </a:solidFill>
                <a:latin typeface="Aptos Display" pitchFamily="34" charset="0"/>
                <a:ea typeface="Aptos Display" pitchFamily="34" charset="-122"/>
                <a:cs typeface="Aptos Display" pitchFamily="34" charset="-120"/>
              </a:rPr>
              <a:t>Bibliométrie</a:t>
            </a:r>
            <a:r>
              <a:rPr lang="en-US" sz="2600" b="1" dirty="0">
                <a:solidFill>
                  <a:srgbClr val="FFFFFF"/>
                </a:solidFill>
                <a:latin typeface="Aptos Display" pitchFamily="34" charset="0"/>
                <a:ea typeface="Aptos Display" pitchFamily="34" charset="-122"/>
                <a:cs typeface="Aptos Display" pitchFamily="34" charset="-120"/>
              </a:rPr>
              <a:t> : la base analytique des cartes</a:t>
            </a:r>
            <a:endParaRPr lang="en-US" sz="2600" dirty="0"/>
          </a:p>
        </p:txBody>
      </p:sp>
      <p:sp>
        <p:nvSpPr>
          <p:cNvPr id="5" name="Shape 3"/>
          <p:cNvSpPr/>
          <p:nvPr/>
        </p:nvSpPr>
        <p:spPr>
          <a:xfrm>
            <a:off x="786384" y="2560320"/>
            <a:ext cx="201168" cy="201168"/>
          </a:xfrm>
          <a:prstGeom prst="roundRect">
            <a:avLst>
              <a:gd name="adj" fmla="val 13636"/>
            </a:avLst>
          </a:prstGeom>
          <a:solidFill>
            <a:srgbClr val="F28C28"/>
          </a:solidFill>
          <a:ln w="12700">
            <a:solidFill>
              <a:srgbClr val="F28C28"/>
            </a:solidFill>
            <a:prstDash val="solid"/>
          </a:ln>
        </p:spPr>
        <p:txBody>
          <a:bodyPr/>
          <a:lstStyle/>
          <a:p>
            <a:endParaRPr lang="fr-FR"/>
          </a:p>
        </p:txBody>
      </p:sp>
      <p:sp>
        <p:nvSpPr>
          <p:cNvPr id="6" name="Text 4"/>
          <p:cNvSpPr/>
          <p:nvPr/>
        </p:nvSpPr>
        <p:spPr>
          <a:xfrm>
            <a:off x="1097280" y="2514600"/>
            <a:ext cx="6035040" cy="384048"/>
          </a:xfrm>
          <a:prstGeom prst="rect">
            <a:avLst/>
          </a:prstGeom>
          <a:noFill/>
          <a:ln/>
        </p:spPr>
        <p:txBody>
          <a:bodyPr wrap="square" rtlCol="0" anchor="ctr"/>
          <a:lstStyle/>
          <a:p>
            <a:pPr marL="0" indent="0">
              <a:buNone/>
            </a:pPr>
            <a:r>
              <a:rPr lang="en-US" sz="1800" dirty="0">
                <a:solidFill>
                  <a:srgbClr val="F0F6F8"/>
                </a:solidFill>
              </a:rPr>
              <a:t>Evaluation de la science</a:t>
            </a:r>
            <a:endParaRPr lang="en-US" sz="1800" dirty="0"/>
          </a:p>
        </p:txBody>
      </p:sp>
      <p:sp>
        <p:nvSpPr>
          <p:cNvPr id="7" name="Shape 5"/>
          <p:cNvSpPr/>
          <p:nvPr/>
        </p:nvSpPr>
        <p:spPr>
          <a:xfrm>
            <a:off x="786384" y="3127248"/>
            <a:ext cx="201168" cy="201168"/>
          </a:xfrm>
          <a:prstGeom prst="roundRect">
            <a:avLst>
              <a:gd name="adj" fmla="val 13636"/>
            </a:avLst>
          </a:prstGeom>
          <a:solidFill>
            <a:srgbClr val="F28C28"/>
          </a:solidFill>
          <a:ln w="12700">
            <a:solidFill>
              <a:srgbClr val="F28C28"/>
            </a:solidFill>
            <a:prstDash val="solid"/>
          </a:ln>
        </p:spPr>
        <p:txBody>
          <a:bodyPr/>
          <a:lstStyle/>
          <a:p>
            <a:endParaRPr lang="fr-FR"/>
          </a:p>
        </p:txBody>
      </p:sp>
      <p:sp>
        <p:nvSpPr>
          <p:cNvPr id="8" name="Text 6"/>
          <p:cNvSpPr/>
          <p:nvPr/>
        </p:nvSpPr>
        <p:spPr>
          <a:xfrm>
            <a:off x="1097280" y="3081528"/>
            <a:ext cx="6035040" cy="384048"/>
          </a:xfrm>
          <a:prstGeom prst="rect">
            <a:avLst/>
          </a:prstGeom>
          <a:noFill/>
          <a:ln/>
        </p:spPr>
        <p:txBody>
          <a:bodyPr wrap="square" rtlCol="0" anchor="ctr"/>
          <a:lstStyle/>
          <a:p>
            <a:pPr marL="0" indent="0">
              <a:buNone/>
            </a:pPr>
            <a:r>
              <a:rPr lang="en-US" sz="1800" dirty="0">
                <a:solidFill>
                  <a:srgbClr val="F0F6F8"/>
                </a:solidFill>
              </a:rPr>
              <a:t>Quels </a:t>
            </a:r>
            <a:r>
              <a:rPr lang="en-US" sz="1800" dirty="0" err="1">
                <a:solidFill>
                  <a:srgbClr val="F0F6F8"/>
                </a:solidFill>
              </a:rPr>
              <a:t>indicateurs</a:t>
            </a:r>
            <a:r>
              <a:rPr lang="en-US" sz="1800" dirty="0">
                <a:solidFill>
                  <a:srgbClr val="F0F6F8"/>
                </a:solidFill>
              </a:rPr>
              <a:t> </a:t>
            </a:r>
            <a:r>
              <a:rPr lang="en-US" sz="1800" dirty="0" err="1">
                <a:solidFill>
                  <a:srgbClr val="F0F6F8"/>
                </a:solidFill>
              </a:rPr>
              <a:t>bibliométriques</a:t>
            </a:r>
            <a:endParaRPr lang="en-US" sz="1800" dirty="0"/>
          </a:p>
        </p:txBody>
      </p:sp>
      <p:sp>
        <p:nvSpPr>
          <p:cNvPr id="9" name="Shape 7"/>
          <p:cNvSpPr/>
          <p:nvPr/>
        </p:nvSpPr>
        <p:spPr>
          <a:xfrm>
            <a:off x="786384" y="3694176"/>
            <a:ext cx="201168" cy="201168"/>
          </a:xfrm>
          <a:prstGeom prst="roundRect">
            <a:avLst>
              <a:gd name="adj" fmla="val 13636"/>
            </a:avLst>
          </a:prstGeom>
          <a:solidFill>
            <a:srgbClr val="F28C28"/>
          </a:solidFill>
          <a:ln w="12700">
            <a:solidFill>
              <a:srgbClr val="F28C28"/>
            </a:solidFill>
            <a:prstDash val="solid"/>
          </a:ln>
        </p:spPr>
        <p:txBody>
          <a:bodyPr/>
          <a:lstStyle/>
          <a:p>
            <a:endParaRPr lang="fr-FR"/>
          </a:p>
        </p:txBody>
      </p:sp>
      <p:sp>
        <p:nvSpPr>
          <p:cNvPr id="10" name="Text 8"/>
          <p:cNvSpPr/>
          <p:nvPr/>
        </p:nvSpPr>
        <p:spPr>
          <a:xfrm>
            <a:off x="1097280" y="3648456"/>
            <a:ext cx="6035040" cy="384048"/>
          </a:xfrm>
          <a:prstGeom prst="rect">
            <a:avLst/>
          </a:prstGeom>
          <a:noFill/>
          <a:ln/>
        </p:spPr>
        <p:txBody>
          <a:bodyPr wrap="square" rtlCol="0" anchor="ctr"/>
          <a:lstStyle/>
          <a:p>
            <a:pPr marL="0" indent="0">
              <a:buNone/>
            </a:pPr>
            <a:r>
              <a:rPr lang="en-US" sz="1800" dirty="0">
                <a:solidFill>
                  <a:srgbClr val="F0F6F8"/>
                </a:solidFill>
              </a:rPr>
              <a:t>Quelles limites rappeler sans ambiguïté</a:t>
            </a:r>
            <a:endParaRPr lang="en-US" sz="1800" dirty="0"/>
          </a:p>
        </p:txBody>
      </p:sp>
      <p:sp>
        <p:nvSpPr>
          <p:cNvPr id="11" name="Shape 9"/>
          <p:cNvSpPr/>
          <p:nvPr/>
        </p:nvSpPr>
        <p:spPr>
          <a:xfrm>
            <a:off x="8229600" y="1097280"/>
            <a:ext cx="2926080" cy="2926080"/>
          </a:xfrm>
          <a:prstGeom prst="arc">
            <a:avLst/>
          </a:prstGeom>
          <a:solidFill>
            <a:srgbClr val="FFFFFF">
              <a:alpha val="0"/>
            </a:srgbClr>
          </a:solidFill>
          <a:ln w="30480">
            <a:solidFill>
              <a:srgbClr val="87D7E0"/>
            </a:solidFill>
            <a:prstDash val="solid"/>
          </a:ln>
        </p:spPr>
        <p:txBody>
          <a:bodyPr/>
          <a:lstStyle/>
          <a:p>
            <a:endParaRPr lang="fr-FR"/>
          </a:p>
        </p:txBody>
      </p:sp>
      <p:sp>
        <p:nvSpPr>
          <p:cNvPr id="12" name="Shape 10"/>
          <p:cNvSpPr/>
          <p:nvPr/>
        </p:nvSpPr>
        <p:spPr>
          <a:xfrm>
            <a:off x="8686800" y="1554480"/>
            <a:ext cx="2011680" cy="2011680"/>
          </a:xfrm>
          <a:prstGeom prst="arc">
            <a:avLst/>
          </a:prstGeom>
          <a:solidFill>
            <a:srgbClr val="FFFFFF">
              <a:alpha val="0"/>
            </a:srgbClr>
          </a:solidFill>
          <a:ln w="30480">
            <a:solidFill>
              <a:srgbClr val="F7C873"/>
            </a:solidFill>
            <a:prstDash val="solid"/>
          </a:ln>
        </p:spPr>
        <p:txBody>
          <a:bodyPr/>
          <a:lstStyle/>
          <a:p>
            <a:endParaRPr lang="fr-FR"/>
          </a:p>
        </p:txBody>
      </p:sp>
      <p:sp>
        <p:nvSpPr>
          <p:cNvPr id="13" name="Shape 11"/>
          <p:cNvSpPr/>
          <p:nvPr/>
        </p:nvSpPr>
        <p:spPr>
          <a:xfrm>
            <a:off x="9144000" y="2011680"/>
            <a:ext cx="1097280" cy="1097280"/>
          </a:xfrm>
          <a:prstGeom prst="arc">
            <a:avLst/>
          </a:prstGeom>
          <a:solidFill>
            <a:srgbClr val="FFFFFF">
              <a:alpha val="0"/>
            </a:srgbClr>
          </a:solidFill>
          <a:ln w="30480">
            <a:solidFill>
              <a:srgbClr val="C8E6EA"/>
            </a:solidFill>
            <a:prstDash val="solid"/>
          </a:ln>
        </p:spPr>
        <p:txBody>
          <a:bodyPr/>
          <a:lstStyle/>
          <a:p>
            <a:endParaRPr lang="fr-FR"/>
          </a:p>
        </p:txBody>
      </p:sp>
      <p:sp>
        <p:nvSpPr>
          <p:cNvPr id="14" name="Text 12"/>
          <p:cNvSpPr/>
          <p:nvPr/>
        </p:nvSpPr>
        <p:spPr>
          <a:xfrm>
            <a:off x="320040" y="6583680"/>
            <a:ext cx="3108960" cy="146304"/>
          </a:xfrm>
          <a:prstGeom prst="rect">
            <a:avLst/>
          </a:prstGeom>
          <a:noFill/>
          <a:ln/>
        </p:spPr>
        <p:txBody>
          <a:bodyPr wrap="square" rtlCol="0" anchor="ctr"/>
          <a:lstStyle/>
          <a:p>
            <a:pPr marL="0" indent="0">
              <a:buNone/>
            </a:pPr>
            <a:r>
              <a:rPr lang="en-US" sz="900" dirty="0">
                <a:solidFill>
                  <a:srgbClr val="FFFFFF"/>
                </a:solidFill>
                <a:latin typeface="Aptos" pitchFamily="34" charset="0"/>
                <a:ea typeface="Aptos" pitchFamily="34" charset="-122"/>
                <a:cs typeface="Aptos" pitchFamily="34" charset="-120"/>
              </a:rPr>
              <a:t>Cartographie de l’information et de la science</a:t>
            </a:r>
            <a:endParaRPr lang="en-US" sz="900" dirty="0"/>
          </a:p>
        </p:txBody>
      </p:sp>
      <p:sp>
        <p:nvSpPr>
          <p:cNvPr id="25" name="Slide Number Placeholder 0"/>
          <p:cNvSpPr>
            <a:spLocks noGrp="1"/>
          </p:cNvSpPr>
          <p:nvPr>
            <p:ph type="sldNum" sz="quarter" idx="4294967295"/>
          </p:nvPr>
        </p:nvSpPr>
        <p:spPr>
          <a:xfrm>
            <a:off x="11430000" y="6565392"/>
            <a:ext cx="411480" cy="182880"/>
          </a:xfrm>
          <a:prstGeom prst="rect">
            <a:avLst/>
          </a:prstGeom>
          <a:extLst>
            <a:ext uri="{C572A759-6A51-4108-AA02-DFA0A04FC94B}">
              <ma14:wrappingTextBoxFlag xmlns:ma14="http://schemas.microsoft.com/office/mac/drawingml/2011/main" xmlns="" val="0"/>
            </a:ext>
          </a:extLst>
        </p:spPr>
        <p:txBody>
          <a:bodyPr/>
          <a:lstStyle>
            <a:lvl1pPr>
              <a:defRPr sz="1000">
                <a:solidFill>
                  <a:srgbClr val="FFFFFF"/>
                </a:solidFill>
                <a:latin typeface="Aptos"/>
                <a:ea typeface="Aptos"/>
                <a:cs typeface="Aptos"/>
              </a:defRPr>
            </a:lvl1pPr>
          </a:lstStyle>
          <a:p>
            <a:pPr algn="ctr"/>
            <a:fld id="{F7021451-1387-4CA6-816F-3879F97B5CBC}" type="slidenum">
              <a:rPr lang="en-US" b="0"/>
              <a:t>25</a:t>
            </a:fld>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EFBB6230-4628-4D46-9151-FB4F90A93C02}"/>
              </a:ext>
            </a:extLst>
          </p:cNvPr>
          <p:cNvSpPr>
            <a:spLocks noGrp="1"/>
          </p:cNvSpPr>
          <p:nvPr>
            <p:ph type="sldNum" sz="quarter" idx="12"/>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0A120966-E43F-D249-9D57-BA296B0654E5}" type="slidenum">
              <a:rPr lang="fr-FR" altLang="fr-FR">
                <a:solidFill>
                  <a:srgbClr val="898989"/>
                </a:solidFill>
              </a:rPr>
              <a:pPr eaLnBrk="1" hangingPunct="1"/>
              <a:t>26</a:t>
            </a:fld>
            <a:endParaRPr lang="fr-FR" altLang="fr-FR">
              <a:solidFill>
                <a:srgbClr val="898989"/>
              </a:solidFill>
            </a:endParaRPr>
          </a:p>
        </p:txBody>
      </p:sp>
      <p:sp>
        <p:nvSpPr>
          <p:cNvPr id="6" name="Espace réservé du contenu 2">
            <a:extLst>
              <a:ext uri="{FF2B5EF4-FFF2-40B4-BE49-F238E27FC236}">
                <a16:creationId xmlns:a16="http://schemas.microsoft.com/office/drawing/2014/main" id="{A111C659-6ACA-F44A-B05C-7464F29ADC42}"/>
              </a:ext>
            </a:extLst>
          </p:cNvPr>
          <p:cNvSpPr>
            <a:spLocks noGrp="1"/>
          </p:cNvSpPr>
          <p:nvPr>
            <p:ph idx="1"/>
          </p:nvPr>
        </p:nvSpPr>
        <p:spPr>
          <a:xfrm>
            <a:off x="701674" y="2218268"/>
            <a:ext cx="10449983" cy="3810000"/>
          </a:xfrm>
        </p:spPr>
        <p:txBody>
          <a:bodyPr rtlCol="0">
            <a:noAutofit/>
          </a:bodyPr>
          <a:lstStyle/>
          <a:p>
            <a:pPr marL="0" indent="0" algn="just">
              <a:buNone/>
              <a:defRPr/>
            </a:pPr>
            <a:endParaRPr lang="fr-FR" sz="2400" dirty="0">
              <a:latin typeface="Times New Roman" pitchFamily="18" charset="0"/>
              <a:cs typeface="Times New Roman" pitchFamily="18" charset="0"/>
            </a:endParaRPr>
          </a:p>
          <a:p>
            <a:pPr marL="0" indent="0" algn="just">
              <a:buNone/>
            </a:pPr>
            <a:r>
              <a:rPr lang="fr-FR" sz="2400" dirty="0">
                <a:latin typeface="Times New Roman" pitchFamily="18" charset="0"/>
                <a:cs typeface="Times New Roman" pitchFamily="18" charset="0"/>
              </a:rPr>
              <a:t>La bibliométrie désigne la mesure de l’output de la recherche scientifique, à savoir : les articles, les ouvrages, les brevets, les auteurs, les citations</a:t>
            </a:r>
          </a:p>
          <a:p>
            <a:pPr marL="0" indent="0" algn="just">
              <a:buNone/>
              <a:defRPr/>
            </a:pPr>
            <a:endParaRPr lang="fr-FR" sz="2400" dirty="0">
              <a:latin typeface="Times New Roman" pitchFamily="18" charset="0"/>
              <a:cs typeface="Times New Roman" pitchFamily="18" charset="0"/>
            </a:endParaRPr>
          </a:p>
          <a:p>
            <a:pPr marL="0" indent="0" algn="just">
              <a:buNone/>
              <a:defRPr/>
            </a:pPr>
            <a:r>
              <a:rPr lang="fr-FR" sz="2400" dirty="0">
                <a:latin typeface="Times New Roman" pitchFamily="18" charset="0"/>
                <a:cs typeface="Times New Roman" pitchFamily="18" charset="0"/>
              </a:rPr>
              <a:t>La scientométrie est la mesure de l’information scientifique et du processus de sa communication »  </a:t>
            </a:r>
            <a:r>
              <a:rPr lang="fr-FR" sz="2400" dirty="0" err="1">
                <a:latin typeface="Times New Roman" pitchFamily="18" charset="0"/>
                <a:cs typeface="Times New Roman" pitchFamily="18" charset="0"/>
              </a:rPr>
              <a:t>Dobrov</a:t>
            </a:r>
            <a:r>
              <a:rPr lang="fr-FR" sz="2400" dirty="0">
                <a:latin typeface="Times New Roman" pitchFamily="18" charset="0"/>
                <a:cs typeface="Times New Roman" pitchFamily="18" charset="0"/>
              </a:rPr>
              <a:t> 1969</a:t>
            </a:r>
          </a:p>
          <a:p>
            <a:pPr marL="0" indent="0" algn="just">
              <a:buNone/>
              <a:defRPr/>
            </a:pPr>
            <a:endParaRPr lang="fr-FR" sz="2400" dirty="0">
              <a:latin typeface="Times New Roman" pitchFamily="18" charset="0"/>
              <a:cs typeface="Times New Roman" pitchFamily="18" charset="0"/>
            </a:endParaRPr>
          </a:p>
          <a:p>
            <a:pPr marL="0" indent="0" algn="just">
              <a:buNone/>
            </a:pPr>
            <a:r>
              <a:rPr lang="fr-FR" altLang="fr-FR" sz="2400" dirty="0">
                <a:latin typeface="Times New Roman" panose="02020603050405020304" pitchFamily="18" charset="0"/>
                <a:cs typeface="Times New Roman" panose="02020603050405020304" pitchFamily="18" charset="0"/>
              </a:rPr>
              <a:t>L’étude des aspects quantitatifs de création et de diffusion de l’information scientifique et technique. Elle a pour objectif la compréhension des mécanismes de la recherche comme activité sociale » Brooks 1987 .</a:t>
            </a:r>
          </a:p>
          <a:p>
            <a:pPr marL="0" indent="0" algn="just">
              <a:buNone/>
              <a:defRPr/>
            </a:pPr>
            <a:endParaRPr lang="fr-FR" sz="2400" dirty="0">
              <a:latin typeface="Times New Roman" pitchFamily="18" charset="0"/>
              <a:cs typeface="Times New Roman" pitchFamily="18" charset="0"/>
            </a:endParaRPr>
          </a:p>
        </p:txBody>
      </p:sp>
      <p:sp>
        <p:nvSpPr>
          <p:cNvPr id="2" name="ZoneTexte 1">
            <a:extLst>
              <a:ext uri="{FF2B5EF4-FFF2-40B4-BE49-F238E27FC236}">
                <a16:creationId xmlns:a16="http://schemas.microsoft.com/office/drawing/2014/main" id="{843161CB-677E-8F4D-84AD-C2D81019C0C8}"/>
              </a:ext>
            </a:extLst>
          </p:cNvPr>
          <p:cNvSpPr txBox="1"/>
          <p:nvPr/>
        </p:nvSpPr>
        <p:spPr>
          <a:xfrm>
            <a:off x="914400" y="829732"/>
            <a:ext cx="8201829" cy="769441"/>
          </a:xfrm>
          <a:prstGeom prst="rect">
            <a:avLst/>
          </a:prstGeom>
          <a:noFill/>
        </p:spPr>
        <p:txBody>
          <a:bodyPr wrap="square" rtlCol="0">
            <a:spAutoFit/>
          </a:bodyPr>
          <a:lstStyle/>
          <a:p>
            <a:r>
              <a:rPr lang="fr-FR" sz="4400" b="1" dirty="0"/>
              <a:t>Bibliométrie</a:t>
            </a:r>
          </a:p>
        </p:txBody>
      </p:sp>
    </p:spTree>
    <p:extLst>
      <p:ext uri="{BB962C8B-B14F-4D97-AF65-F5344CB8AC3E}">
        <p14:creationId xmlns:p14="http://schemas.microsoft.com/office/powerpoint/2010/main" val="11140944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animEffect transition="in" filter="wipe(down)">
                                      <p:cBhvr>
                                        <p:cTn id="7" dur="500"/>
                                        <p:tgtEl>
                                          <p:spTgt spid="6">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xEl>
                                              <p:pRg st="5" end="5"/>
                                            </p:txEl>
                                          </p:spTgt>
                                        </p:tgtEl>
                                        <p:attrNameLst>
                                          <p:attrName>style.visibility</p:attrName>
                                        </p:attrNameLst>
                                      </p:cBhvr>
                                      <p:to>
                                        <p:strVal val="visible"/>
                                      </p:to>
                                    </p:set>
                                    <p:animEffect transition="in" filter="wipe(down)">
                                      <p:cBhvr>
                                        <p:cTn id="12"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2">
            <a:extLst>
              <a:ext uri="{FF2B5EF4-FFF2-40B4-BE49-F238E27FC236}">
                <a16:creationId xmlns:a16="http://schemas.microsoft.com/office/drawing/2014/main" id="{13C011C2-9890-C087-F004-0EF9F36AC1A3}"/>
              </a:ext>
            </a:extLst>
          </p:cNvPr>
          <p:cNvSpPr>
            <a:spLocks noGrp="1"/>
          </p:cNvSpPr>
          <p:nvPr>
            <p:ph idx="1"/>
          </p:nvPr>
        </p:nvSpPr>
        <p:spPr>
          <a:xfrm>
            <a:off x="916242" y="2109032"/>
            <a:ext cx="10168128" cy="3939535"/>
          </a:xfrm>
        </p:spPr>
        <p:txBody>
          <a:bodyPr>
            <a:normAutofit/>
          </a:bodyPr>
          <a:lstStyle/>
          <a:p>
            <a:pPr marL="0" lvl="0" indent="0" algn="just">
              <a:lnSpc>
                <a:spcPct val="100000"/>
              </a:lnSpc>
              <a:spcBef>
                <a:spcPts val="0"/>
              </a:spcBef>
              <a:buNone/>
              <a:defRPr/>
            </a:pPr>
            <a:r>
              <a:rPr lang="fr-FR" sz="2400" dirty="0"/>
              <a:t>On passe d‘un modèle de recherche libre (des années 1950) à un autre de la « république de la science » (des années 1990) où les autorités universitaires et les bailleurs de fonds décident des priorités scientifiques. </a:t>
            </a:r>
          </a:p>
          <a:p>
            <a:pPr marL="0" lvl="0" indent="0" algn="just">
              <a:lnSpc>
                <a:spcPct val="100000"/>
              </a:lnSpc>
              <a:spcBef>
                <a:spcPts val="0"/>
              </a:spcBef>
              <a:buNone/>
              <a:defRPr/>
            </a:pPr>
            <a:endParaRPr lang="fr-FR" sz="2400" dirty="0"/>
          </a:p>
          <a:p>
            <a:pPr marL="0" lvl="0" indent="0" algn="just">
              <a:lnSpc>
                <a:spcPct val="100000"/>
              </a:lnSpc>
              <a:spcBef>
                <a:spcPts val="0"/>
              </a:spcBef>
              <a:buNone/>
              <a:defRPr/>
            </a:pPr>
            <a:endParaRPr lang="fr-FR" sz="2400" dirty="0"/>
          </a:p>
          <a:p>
            <a:pPr marL="0" lvl="0" indent="0" algn="just">
              <a:lnSpc>
                <a:spcPct val="100000"/>
              </a:lnSpc>
              <a:spcBef>
                <a:spcPts val="0"/>
              </a:spcBef>
              <a:buNone/>
              <a:defRPr/>
            </a:pPr>
            <a:r>
              <a:rPr lang="fr-FR" sz="2400" dirty="0"/>
              <a:t>Le revers de la médaille des politiques scientifiques est qu‘elles dérivent parfois de leur mission d‘avancement de la science locale pour répondre aux besoins de la société́.</a:t>
            </a:r>
          </a:p>
          <a:p>
            <a:pPr marL="0" lvl="0" indent="0" algn="just">
              <a:lnSpc>
                <a:spcPct val="100000"/>
              </a:lnSpc>
              <a:spcBef>
                <a:spcPts val="0"/>
              </a:spcBef>
              <a:buNone/>
              <a:defRPr/>
            </a:pPr>
            <a:endParaRPr lang="fr-FR" sz="2400" dirty="0"/>
          </a:p>
          <a:p>
            <a:pPr marL="0" indent="0" algn="just">
              <a:spcBef>
                <a:spcPts val="0"/>
              </a:spcBef>
              <a:buNone/>
              <a:defRPr/>
            </a:pPr>
            <a:r>
              <a:rPr lang="fr-FR" sz="2400" dirty="0"/>
              <a:t>Gingras Yves</a:t>
            </a:r>
          </a:p>
          <a:p>
            <a:pPr marL="0" lvl="0" indent="0" algn="just">
              <a:lnSpc>
                <a:spcPct val="100000"/>
              </a:lnSpc>
              <a:spcBef>
                <a:spcPts val="0"/>
              </a:spcBef>
              <a:buNone/>
              <a:defRPr/>
            </a:pPr>
            <a:endParaRPr lang="fr-FR" sz="2400" dirty="0"/>
          </a:p>
        </p:txBody>
      </p:sp>
      <p:sp>
        <p:nvSpPr>
          <p:cNvPr id="5" name="Titre 1">
            <a:extLst>
              <a:ext uri="{FF2B5EF4-FFF2-40B4-BE49-F238E27FC236}">
                <a16:creationId xmlns:a16="http://schemas.microsoft.com/office/drawing/2014/main" id="{2D9D73BD-242A-AEC6-034D-F6BCE7BBEA90}"/>
              </a:ext>
            </a:extLst>
          </p:cNvPr>
          <p:cNvSpPr>
            <a:spLocks noGrp="1"/>
          </p:cNvSpPr>
          <p:nvPr>
            <p:ph type="title"/>
          </p:nvPr>
        </p:nvSpPr>
        <p:spPr>
          <a:xfrm>
            <a:off x="1371599" y="294538"/>
            <a:ext cx="9895951" cy="1033669"/>
          </a:xfrm>
        </p:spPr>
        <p:txBody>
          <a:bodyPr>
            <a:normAutofit/>
          </a:bodyPr>
          <a:lstStyle/>
          <a:p>
            <a:r>
              <a:rPr lang="fr-FR" sz="4000" dirty="0">
                <a:solidFill>
                  <a:srgbClr val="FFFFFF"/>
                </a:solidFill>
              </a:rPr>
              <a:t>Classement des universités</a:t>
            </a:r>
          </a:p>
        </p:txBody>
      </p:sp>
      <p:sp>
        <p:nvSpPr>
          <p:cNvPr id="6" name="ZoneTexte 5">
            <a:extLst>
              <a:ext uri="{FF2B5EF4-FFF2-40B4-BE49-F238E27FC236}">
                <a16:creationId xmlns:a16="http://schemas.microsoft.com/office/drawing/2014/main" id="{BEE67A1D-E5A8-F3AC-F674-A0C63E28A9EE}"/>
              </a:ext>
            </a:extLst>
          </p:cNvPr>
          <p:cNvSpPr txBox="1"/>
          <p:nvPr/>
        </p:nvSpPr>
        <p:spPr>
          <a:xfrm>
            <a:off x="1371599" y="0"/>
            <a:ext cx="8470232" cy="830997"/>
          </a:xfrm>
          <a:prstGeom prst="rect">
            <a:avLst/>
          </a:prstGeom>
          <a:noFill/>
        </p:spPr>
        <p:txBody>
          <a:bodyPr wrap="square" rtlCol="0">
            <a:spAutoFit/>
          </a:bodyPr>
          <a:lstStyle/>
          <a:p>
            <a:pPr algn="ctr"/>
            <a:r>
              <a:rPr lang="fr-FR" sz="4800" b="1" dirty="0"/>
              <a:t>Evaluation de la science</a:t>
            </a:r>
          </a:p>
        </p:txBody>
      </p:sp>
    </p:spTree>
    <p:extLst>
      <p:ext uri="{BB962C8B-B14F-4D97-AF65-F5344CB8AC3E}">
        <p14:creationId xmlns:p14="http://schemas.microsoft.com/office/powerpoint/2010/main" val="38444634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re 1">
            <a:extLst>
              <a:ext uri="{FF2B5EF4-FFF2-40B4-BE49-F238E27FC236}">
                <a16:creationId xmlns:a16="http://schemas.microsoft.com/office/drawing/2014/main" id="{8783F94D-FF6D-7A4F-97BC-B2A149722ED3}"/>
              </a:ext>
            </a:extLst>
          </p:cNvPr>
          <p:cNvSpPr>
            <a:spLocks noGrp="1"/>
          </p:cNvSpPr>
          <p:nvPr>
            <p:ph type="title"/>
          </p:nvPr>
        </p:nvSpPr>
        <p:spPr>
          <a:xfrm>
            <a:off x="1371599" y="294538"/>
            <a:ext cx="9895951" cy="1033669"/>
          </a:xfrm>
        </p:spPr>
        <p:txBody>
          <a:bodyPr>
            <a:normAutofit/>
          </a:bodyPr>
          <a:lstStyle/>
          <a:p>
            <a:r>
              <a:rPr lang="fr-FR" sz="4000" dirty="0">
                <a:solidFill>
                  <a:srgbClr val="FFFFFF"/>
                </a:solidFill>
              </a:rPr>
              <a:t>Classement des universités</a:t>
            </a:r>
          </a:p>
        </p:txBody>
      </p:sp>
      <p:sp>
        <p:nvSpPr>
          <p:cNvPr id="3" name="Espace réservé du contenu 2">
            <a:extLst>
              <a:ext uri="{FF2B5EF4-FFF2-40B4-BE49-F238E27FC236}">
                <a16:creationId xmlns:a16="http://schemas.microsoft.com/office/drawing/2014/main" id="{FB14924F-B827-954D-A023-C0A8B347499C}"/>
              </a:ext>
            </a:extLst>
          </p:cNvPr>
          <p:cNvSpPr>
            <a:spLocks noGrp="1"/>
          </p:cNvSpPr>
          <p:nvPr>
            <p:ph idx="1"/>
          </p:nvPr>
        </p:nvSpPr>
        <p:spPr>
          <a:xfrm>
            <a:off x="1760092" y="2502176"/>
            <a:ext cx="8671811" cy="3683358"/>
          </a:xfrm>
        </p:spPr>
        <p:txBody>
          <a:bodyPr anchor="ctr">
            <a:normAutofit/>
          </a:bodyPr>
          <a:lstStyle/>
          <a:p>
            <a:pPr algn="just"/>
            <a:r>
              <a:rPr lang="fr-FR" sz="2200" dirty="0"/>
              <a:t>Outils internationaux pour mesurer la qualité des universités, leur présence sur le web et leur impact, leurs ressources et modes de fonctionnement.</a:t>
            </a:r>
          </a:p>
          <a:p>
            <a:pPr algn="just"/>
            <a:r>
              <a:rPr lang="fr-FR" sz="2200" dirty="0"/>
              <a:t>Shanghai </a:t>
            </a:r>
            <a:r>
              <a:rPr lang="fr-FR" sz="2200" dirty="0" err="1"/>
              <a:t>Ranking</a:t>
            </a:r>
            <a:r>
              <a:rPr lang="fr-FR" sz="2200" dirty="0"/>
              <a:t> of World </a:t>
            </a:r>
            <a:r>
              <a:rPr lang="fr-FR" sz="2200" dirty="0" err="1"/>
              <a:t>Classment</a:t>
            </a:r>
            <a:r>
              <a:rPr lang="fr-FR" sz="2200" dirty="0"/>
              <a:t> of </a:t>
            </a:r>
            <a:r>
              <a:rPr lang="fr-FR" sz="2200" dirty="0" err="1"/>
              <a:t>Universities</a:t>
            </a:r>
            <a:r>
              <a:rPr lang="fr-FR" sz="2200" dirty="0"/>
              <a:t> publié en 2003</a:t>
            </a:r>
          </a:p>
          <a:p>
            <a:pPr algn="just"/>
            <a:r>
              <a:rPr lang="fr-FR" sz="2200" dirty="0"/>
              <a:t>Times </a:t>
            </a:r>
            <a:r>
              <a:rPr lang="fr-FR" sz="2200" dirty="0" err="1"/>
              <a:t>Higher</a:t>
            </a:r>
            <a:r>
              <a:rPr lang="fr-FR" sz="2200" dirty="0"/>
              <a:t> Education </a:t>
            </a:r>
            <a:r>
              <a:rPr lang="fr-FR" sz="2200" dirty="0" err="1"/>
              <a:t>Supplement</a:t>
            </a:r>
            <a:r>
              <a:rPr lang="fr-FR" sz="2200" dirty="0"/>
              <a:t> (THES) publié en 2004 </a:t>
            </a:r>
          </a:p>
          <a:p>
            <a:pPr algn="just"/>
            <a:r>
              <a:rPr lang="fr-FR" sz="2200" dirty="0"/>
              <a:t>le </a:t>
            </a:r>
            <a:r>
              <a:rPr lang="fr-FR" sz="2200" dirty="0" err="1"/>
              <a:t>SCImago</a:t>
            </a:r>
            <a:r>
              <a:rPr lang="fr-FR" sz="2200" dirty="0"/>
              <a:t> Institutions </a:t>
            </a:r>
            <a:r>
              <a:rPr lang="fr-FR" sz="2200" dirty="0" err="1"/>
              <a:t>Rankings</a:t>
            </a:r>
            <a:r>
              <a:rPr lang="fr-FR" sz="2200" dirty="0"/>
              <a:t> (SIR). Il découle des indicateurs de </a:t>
            </a:r>
            <a:r>
              <a:rPr lang="fr-FR" sz="2200" dirty="0" err="1"/>
              <a:t>Scopus</a:t>
            </a:r>
            <a:r>
              <a:rPr lang="fr-FR" sz="2200" dirty="0"/>
              <a:t>, selon les critères suivants : publications indexées, </a:t>
            </a:r>
            <a:r>
              <a:rPr lang="fr-FR" sz="2200" dirty="0" err="1"/>
              <a:t>co</a:t>
            </a:r>
            <a:r>
              <a:rPr lang="fr-FR" sz="2200" dirty="0"/>
              <a:t>-signature internationale, qualité des publications, indice de spécialisation, taux d'excellence et leadership scientifique.</a:t>
            </a:r>
          </a:p>
          <a:p>
            <a:pPr algn="just"/>
            <a:endParaRPr lang="fr-FR" sz="2200" dirty="0"/>
          </a:p>
        </p:txBody>
      </p:sp>
    </p:spTree>
    <p:extLst>
      <p:ext uri="{BB962C8B-B14F-4D97-AF65-F5344CB8AC3E}">
        <p14:creationId xmlns:p14="http://schemas.microsoft.com/office/powerpoint/2010/main" val="956009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re 1">
            <a:extLst>
              <a:ext uri="{FF2B5EF4-FFF2-40B4-BE49-F238E27FC236}">
                <a16:creationId xmlns:a16="http://schemas.microsoft.com/office/drawing/2014/main" id="{43A6DC31-A5BD-3F4B-A6FA-B3DF06210B05}"/>
              </a:ext>
            </a:extLst>
          </p:cNvPr>
          <p:cNvSpPr>
            <a:spLocks noGrp="1"/>
          </p:cNvSpPr>
          <p:nvPr>
            <p:ph type="title"/>
          </p:nvPr>
        </p:nvSpPr>
        <p:spPr>
          <a:xfrm>
            <a:off x="1371599" y="294538"/>
            <a:ext cx="9895951" cy="1033669"/>
          </a:xfrm>
        </p:spPr>
        <p:txBody>
          <a:bodyPr>
            <a:normAutofit/>
          </a:bodyPr>
          <a:lstStyle/>
          <a:p>
            <a:r>
              <a:rPr lang="fr-FR" sz="3400" dirty="0">
                <a:solidFill>
                  <a:srgbClr val="FFFFFF"/>
                </a:solidFill>
              </a:rPr>
              <a:t>Biais des classement des universités</a:t>
            </a:r>
            <a:br>
              <a:rPr lang="fr-FR" sz="3400" dirty="0">
                <a:solidFill>
                  <a:srgbClr val="FFFFFF"/>
                </a:solidFill>
              </a:rPr>
            </a:br>
            <a:endParaRPr lang="fr-FR" sz="3400" dirty="0">
              <a:solidFill>
                <a:srgbClr val="FFFFFF"/>
              </a:solidFill>
            </a:endParaRPr>
          </a:p>
        </p:txBody>
      </p:sp>
      <p:sp>
        <p:nvSpPr>
          <p:cNvPr id="3" name="Espace réservé du contenu 2">
            <a:extLst>
              <a:ext uri="{FF2B5EF4-FFF2-40B4-BE49-F238E27FC236}">
                <a16:creationId xmlns:a16="http://schemas.microsoft.com/office/drawing/2014/main" id="{83D4E9A9-195C-0D4D-9B74-A479EE963015}"/>
              </a:ext>
            </a:extLst>
          </p:cNvPr>
          <p:cNvSpPr>
            <a:spLocks noGrp="1"/>
          </p:cNvSpPr>
          <p:nvPr>
            <p:ph idx="1"/>
          </p:nvPr>
        </p:nvSpPr>
        <p:spPr>
          <a:xfrm>
            <a:off x="1655161" y="2379346"/>
            <a:ext cx="8881673" cy="3683358"/>
          </a:xfrm>
        </p:spPr>
        <p:txBody>
          <a:bodyPr anchor="ctr">
            <a:normAutofit/>
          </a:bodyPr>
          <a:lstStyle/>
          <a:p>
            <a:pPr algn="just">
              <a:buFont typeface="Wingdings" pitchFamily="2" charset="2"/>
              <a:buChar char="ü"/>
            </a:pPr>
            <a:r>
              <a:rPr lang="fr-FR" sz="2200" dirty="0"/>
              <a:t>Méthodes de collecte des données</a:t>
            </a:r>
          </a:p>
          <a:p>
            <a:pPr algn="just">
              <a:buFont typeface="Wingdings" pitchFamily="2" charset="2"/>
              <a:buChar char="ü"/>
            </a:pPr>
            <a:r>
              <a:rPr lang="fr-FR" sz="2200" dirty="0"/>
              <a:t>Indicateurs qui se basent sur le comptage des articles sans se soucier de la qualité de la production et du contexte de la recherche</a:t>
            </a:r>
          </a:p>
          <a:p>
            <a:pPr algn="just">
              <a:buFont typeface="Wingdings" pitchFamily="2" charset="2"/>
              <a:buChar char="ü"/>
            </a:pPr>
            <a:r>
              <a:rPr lang="fr-FR" sz="2200" dirty="0"/>
              <a:t>Subjectivité des évaluateurs, la non homogénéité des établissements comparés (taille, mission et ressources budgétaires et humaines), ajoutons à cela le favoritisme des pays anglo-saxons.</a:t>
            </a:r>
          </a:p>
          <a:p>
            <a:pPr marL="0" indent="0">
              <a:buNone/>
            </a:pPr>
            <a:endParaRPr lang="fr-FR" sz="2000" dirty="0"/>
          </a:p>
          <a:p>
            <a:endParaRPr lang="fr-FR" sz="2000" dirty="0"/>
          </a:p>
        </p:txBody>
      </p:sp>
    </p:spTree>
    <p:extLst>
      <p:ext uri="{BB962C8B-B14F-4D97-AF65-F5344CB8AC3E}">
        <p14:creationId xmlns:p14="http://schemas.microsoft.com/office/powerpoint/2010/main" val="40477637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Text 0"/>
          <p:cNvSpPr/>
          <p:nvPr/>
        </p:nvSpPr>
        <p:spPr>
          <a:xfrm>
            <a:off x="502920" y="411480"/>
            <a:ext cx="7955280" cy="384048"/>
          </a:xfrm>
          <a:prstGeom prst="rect">
            <a:avLst/>
          </a:prstGeom>
          <a:noFill/>
          <a:ln/>
        </p:spPr>
        <p:txBody>
          <a:bodyPr wrap="square" rtlCol="0" anchor="ctr"/>
          <a:lstStyle/>
          <a:p>
            <a:pPr marL="0" indent="0">
              <a:buNone/>
            </a:pPr>
            <a:r>
              <a:rPr lang="en-US" sz="3600" b="1" dirty="0">
                <a:solidFill>
                  <a:srgbClr val="0F4C5C"/>
                </a:solidFill>
                <a:latin typeface="Aptos Display" pitchFamily="34" charset="0"/>
                <a:ea typeface="Aptos Display" pitchFamily="34" charset="-122"/>
                <a:cs typeface="Aptos Display" pitchFamily="34" charset="-120"/>
              </a:rPr>
              <a:t>Plan du </a:t>
            </a:r>
            <a:r>
              <a:rPr lang="en-US" sz="3600" b="1" dirty="0" err="1">
                <a:solidFill>
                  <a:srgbClr val="0F4C5C"/>
                </a:solidFill>
                <a:latin typeface="Aptos Display" pitchFamily="34" charset="0"/>
                <a:ea typeface="Aptos Display" pitchFamily="34" charset="-122"/>
                <a:cs typeface="Aptos Display" pitchFamily="34" charset="-120"/>
              </a:rPr>
              <a:t>cours</a:t>
            </a:r>
            <a:endParaRPr lang="en-US" sz="3600" dirty="0"/>
          </a:p>
        </p:txBody>
      </p:sp>
      <p:graphicFrame>
        <p:nvGraphicFramePr>
          <p:cNvPr id="4" name="Table 0"/>
          <p:cNvGraphicFramePr>
            <a:graphicFrameLocks noGrp="1"/>
          </p:cNvGraphicFramePr>
          <p:nvPr>
            <p:extLst>
              <p:ext uri="{D42A27DB-BD31-4B8C-83A1-F6EECF244321}">
                <p14:modId xmlns:p14="http://schemas.microsoft.com/office/powerpoint/2010/main" val="2458863149"/>
              </p:ext>
            </p:extLst>
          </p:nvPr>
        </p:nvGraphicFramePr>
        <p:xfrm>
          <a:off x="841248" y="1885188"/>
          <a:ext cx="9751542" cy="2377440"/>
        </p:xfrm>
        <a:graphic>
          <a:graphicData uri="http://schemas.openxmlformats.org/drawingml/2006/table">
            <a:tbl>
              <a:tblPr/>
              <a:tblGrid>
                <a:gridCol w="4239471">
                  <a:extLst>
                    <a:ext uri="{9D8B030D-6E8A-4147-A177-3AD203B41FA5}">
                      <a16:colId xmlns:a16="http://schemas.microsoft.com/office/drawing/2014/main" val="20000"/>
                    </a:ext>
                  </a:extLst>
                </a:gridCol>
                <a:gridCol w="5512071">
                  <a:extLst>
                    <a:ext uri="{9D8B030D-6E8A-4147-A177-3AD203B41FA5}">
                      <a16:colId xmlns:a16="http://schemas.microsoft.com/office/drawing/2014/main" val="20001"/>
                    </a:ext>
                  </a:extLst>
                </a:gridCol>
              </a:tblGrid>
              <a:tr h="475488">
                <a:tc>
                  <a:txBody>
                    <a:bodyPr/>
                    <a:lstStyle/>
                    <a:p>
                      <a:pPr marL="0" indent="0" algn="l">
                        <a:buNone/>
                      </a:pPr>
                      <a:r>
                        <a:rPr lang="en-US" sz="1400" b="1" dirty="0">
                          <a:solidFill>
                            <a:srgbClr val="19323C"/>
                          </a:solidFill>
                          <a:latin typeface="Aptos" pitchFamily="34" charset="0"/>
                          <a:ea typeface="Aptos" pitchFamily="34" charset="-122"/>
                          <a:cs typeface="Aptos" pitchFamily="34" charset="-120"/>
                        </a:rPr>
                        <a:t>Bloc</a:t>
                      </a:r>
                      <a:endParaRPr lang="en-US" sz="1400" dirty="0">
                        <a:latin typeface="Aptos" charset="0"/>
                        <a:ea typeface="Aptos" charset="0"/>
                        <a:cs typeface="Aptos" charset="0"/>
                      </a:endParaRPr>
                    </a:p>
                  </a:txBody>
                  <a:tcPr marL="64008" marR="64008" marT="64008" marB="64008">
                    <a:lnL w="12700" cap="flat" cmpd="sng" algn="ctr">
                      <a:solidFill>
                        <a:srgbClr val="D7E1E6"/>
                      </a:solidFill>
                      <a:prstDash val="solid"/>
                      <a:round/>
                      <a:headEnd type="none" w="med" len="med"/>
                      <a:tailEnd type="none" w="med" len="med"/>
                    </a:lnL>
                    <a:lnR w="12700" cap="flat" cmpd="sng" algn="ctr">
                      <a:solidFill>
                        <a:srgbClr val="D7E1E6"/>
                      </a:solidFill>
                      <a:prstDash val="solid"/>
                      <a:round/>
                      <a:headEnd type="none" w="med" len="med"/>
                      <a:tailEnd type="none" w="med" len="med"/>
                    </a:lnR>
                    <a:lnT w="12700" cap="flat" cmpd="sng" algn="ctr">
                      <a:solidFill>
                        <a:srgbClr val="D7E1E6"/>
                      </a:solidFill>
                      <a:prstDash val="solid"/>
                      <a:round/>
                      <a:headEnd type="none" w="med" len="med"/>
                      <a:tailEnd type="none" w="med" len="med"/>
                    </a:lnT>
                    <a:lnB w="12700" cap="flat" cmpd="sng" algn="ctr">
                      <a:solidFill>
                        <a:srgbClr val="D7E1E6"/>
                      </a:solidFill>
                      <a:prstDash val="solid"/>
                      <a:round/>
                      <a:headEnd type="none" w="med" len="med"/>
                      <a:tailEnd type="none" w="med" len="med"/>
                    </a:lnB>
                    <a:solidFill>
                      <a:srgbClr val="FFFFFF"/>
                    </a:solidFill>
                  </a:tcPr>
                </a:tc>
                <a:tc>
                  <a:txBody>
                    <a:bodyPr/>
                    <a:lstStyle/>
                    <a:p>
                      <a:pPr marL="0" indent="0" algn="l">
                        <a:buNone/>
                      </a:pPr>
                      <a:r>
                        <a:rPr lang="en-US" sz="1400" b="1" dirty="0">
                          <a:solidFill>
                            <a:srgbClr val="19323C"/>
                          </a:solidFill>
                          <a:latin typeface="Aptos" pitchFamily="34" charset="0"/>
                          <a:ea typeface="Aptos" pitchFamily="34" charset="-122"/>
                          <a:cs typeface="Aptos" pitchFamily="34" charset="-120"/>
                        </a:rPr>
                        <a:t>Contenu</a:t>
                      </a:r>
                      <a:endParaRPr lang="en-US" sz="1400" dirty="0">
                        <a:latin typeface="Aptos" charset="0"/>
                        <a:ea typeface="Aptos" charset="0"/>
                        <a:cs typeface="Aptos" charset="0"/>
                      </a:endParaRPr>
                    </a:p>
                  </a:txBody>
                  <a:tcPr marL="64008" marR="64008" marT="64008" marB="64008">
                    <a:lnL w="12700" cap="flat" cmpd="sng" algn="ctr">
                      <a:solidFill>
                        <a:srgbClr val="D7E1E6"/>
                      </a:solidFill>
                      <a:prstDash val="solid"/>
                      <a:round/>
                      <a:headEnd type="none" w="med" len="med"/>
                      <a:tailEnd type="none" w="med" len="med"/>
                    </a:lnL>
                    <a:lnR w="12700" cap="flat" cmpd="sng" algn="ctr">
                      <a:solidFill>
                        <a:srgbClr val="D7E1E6"/>
                      </a:solidFill>
                      <a:prstDash val="solid"/>
                      <a:round/>
                      <a:headEnd type="none" w="med" len="med"/>
                      <a:tailEnd type="none" w="med" len="med"/>
                    </a:lnR>
                    <a:lnT w="12700" cap="flat" cmpd="sng" algn="ctr">
                      <a:solidFill>
                        <a:srgbClr val="D7E1E6"/>
                      </a:solidFill>
                      <a:prstDash val="solid"/>
                      <a:round/>
                      <a:headEnd type="none" w="med" len="med"/>
                      <a:tailEnd type="none" w="med" len="med"/>
                    </a:lnT>
                    <a:lnB w="12700" cap="flat" cmpd="sng" algn="ctr">
                      <a:solidFill>
                        <a:srgbClr val="D7E1E6"/>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475488">
                <a:tc>
                  <a:txBody>
                    <a:bodyPr/>
                    <a:lstStyle/>
                    <a:p>
                      <a:pPr marL="0" indent="0" algn="l">
                        <a:buNone/>
                      </a:pPr>
                      <a:r>
                        <a:rPr lang="en-US" sz="1400" b="1" dirty="0">
                          <a:solidFill>
                            <a:srgbClr val="19323C"/>
                          </a:solidFill>
                          <a:latin typeface="Aptos" pitchFamily="34" charset="0"/>
                          <a:ea typeface="Aptos" pitchFamily="34" charset="-122"/>
                          <a:cs typeface="Aptos" pitchFamily="34" charset="-120"/>
                        </a:rPr>
                        <a:t>1. Avant la cartographie</a:t>
                      </a:r>
                      <a:endParaRPr lang="en-US" sz="1400" dirty="0">
                        <a:latin typeface="Aptos" charset="0"/>
                        <a:ea typeface="Aptos" charset="0"/>
                        <a:cs typeface="Aptos" charset="0"/>
                      </a:endParaRPr>
                    </a:p>
                  </a:txBody>
                  <a:tcPr marL="64008" marR="64008" marT="64008" marB="64008">
                    <a:lnL w="12700" cap="flat" cmpd="sng" algn="ctr">
                      <a:solidFill>
                        <a:srgbClr val="D7E1E6"/>
                      </a:solidFill>
                      <a:prstDash val="solid"/>
                      <a:round/>
                      <a:headEnd type="none" w="med" len="med"/>
                      <a:tailEnd type="none" w="med" len="med"/>
                    </a:lnL>
                    <a:lnR w="12700" cap="flat" cmpd="sng" algn="ctr">
                      <a:solidFill>
                        <a:srgbClr val="D7E1E6"/>
                      </a:solidFill>
                      <a:prstDash val="solid"/>
                      <a:round/>
                      <a:headEnd type="none" w="med" len="med"/>
                      <a:tailEnd type="none" w="med" len="med"/>
                    </a:lnR>
                    <a:lnT w="12700" cap="flat" cmpd="sng" algn="ctr">
                      <a:solidFill>
                        <a:srgbClr val="D7E1E6"/>
                      </a:solidFill>
                      <a:prstDash val="solid"/>
                      <a:round/>
                      <a:headEnd type="none" w="med" len="med"/>
                      <a:tailEnd type="none" w="med" len="med"/>
                    </a:lnT>
                    <a:lnB w="12700" cap="flat" cmpd="sng" algn="ctr">
                      <a:solidFill>
                        <a:srgbClr val="D7E1E6"/>
                      </a:solidFill>
                      <a:prstDash val="solid"/>
                      <a:round/>
                      <a:headEnd type="none" w="med" len="med"/>
                      <a:tailEnd type="none" w="med" len="med"/>
                    </a:lnB>
                    <a:solidFill>
                      <a:srgbClr val="FFFFFF"/>
                    </a:solidFill>
                  </a:tcPr>
                </a:tc>
                <a:tc>
                  <a:txBody>
                    <a:bodyPr/>
                    <a:lstStyle/>
                    <a:p>
                      <a:pPr marL="0" indent="0" algn="l">
                        <a:buNone/>
                      </a:pPr>
                      <a:r>
                        <a:rPr lang="en-US" sz="1400" b="1" dirty="0">
                          <a:solidFill>
                            <a:srgbClr val="19323C"/>
                          </a:solidFill>
                          <a:latin typeface="Aptos" pitchFamily="34" charset="0"/>
                          <a:ea typeface="Aptos" pitchFamily="34" charset="-122"/>
                          <a:cs typeface="Aptos" pitchFamily="34" charset="-120"/>
                        </a:rPr>
                        <a:t> open access, accessibilité et gouvernance des données</a:t>
                      </a:r>
                      <a:endParaRPr lang="en-US" sz="1400" dirty="0">
                        <a:latin typeface="Aptos" charset="0"/>
                        <a:ea typeface="Aptos" charset="0"/>
                        <a:cs typeface="Aptos" charset="0"/>
                      </a:endParaRPr>
                    </a:p>
                  </a:txBody>
                  <a:tcPr marL="64008" marR="64008" marT="64008" marB="64008">
                    <a:lnL w="12700" cap="flat" cmpd="sng" algn="ctr">
                      <a:solidFill>
                        <a:srgbClr val="D7E1E6"/>
                      </a:solidFill>
                      <a:prstDash val="solid"/>
                      <a:round/>
                      <a:headEnd type="none" w="med" len="med"/>
                      <a:tailEnd type="none" w="med" len="med"/>
                    </a:lnL>
                    <a:lnR w="12700" cap="flat" cmpd="sng" algn="ctr">
                      <a:solidFill>
                        <a:srgbClr val="D7E1E6"/>
                      </a:solidFill>
                      <a:prstDash val="solid"/>
                      <a:round/>
                      <a:headEnd type="none" w="med" len="med"/>
                      <a:tailEnd type="none" w="med" len="med"/>
                    </a:lnR>
                    <a:lnT w="12700" cap="flat" cmpd="sng" algn="ctr">
                      <a:solidFill>
                        <a:srgbClr val="D7E1E6"/>
                      </a:solidFill>
                      <a:prstDash val="solid"/>
                      <a:round/>
                      <a:headEnd type="none" w="med" len="med"/>
                      <a:tailEnd type="none" w="med" len="med"/>
                    </a:lnT>
                    <a:lnB w="12700" cap="flat" cmpd="sng" algn="ctr">
                      <a:solidFill>
                        <a:srgbClr val="D7E1E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475488">
                <a:tc>
                  <a:txBody>
                    <a:bodyPr/>
                    <a:lstStyle/>
                    <a:p>
                      <a:pPr marL="0" indent="0" algn="l">
                        <a:buNone/>
                      </a:pPr>
                      <a:r>
                        <a:rPr lang="en-US" sz="1400" b="1" dirty="0">
                          <a:solidFill>
                            <a:srgbClr val="19323C"/>
                          </a:solidFill>
                          <a:latin typeface="Aptos" pitchFamily="34" charset="0"/>
                          <a:ea typeface="Aptos" pitchFamily="34" charset="-122"/>
                          <a:cs typeface="Aptos" pitchFamily="34" charset="-120"/>
                        </a:rPr>
                        <a:t>2. </a:t>
                      </a:r>
                      <a:r>
                        <a:rPr lang="en-US" sz="1400" b="1" dirty="0" err="1">
                          <a:solidFill>
                            <a:srgbClr val="19323C"/>
                          </a:solidFill>
                          <a:latin typeface="Aptos" pitchFamily="34" charset="0"/>
                          <a:ea typeface="Aptos" pitchFamily="34" charset="-122"/>
                          <a:cs typeface="Aptos" pitchFamily="34" charset="-120"/>
                        </a:rPr>
                        <a:t>Bibliométrie</a:t>
                      </a:r>
                      <a:endParaRPr lang="en-US" sz="1400" dirty="0">
                        <a:latin typeface="Aptos" charset="0"/>
                        <a:ea typeface="Aptos" charset="0"/>
                        <a:cs typeface="Aptos" charset="0"/>
                      </a:endParaRPr>
                    </a:p>
                  </a:txBody>
                  <a:tcPr marL="64008" marR="64008" marT="64008" marB="64008">
                    <a:lnL w="12700" cap="flat" cmpd="sng" algn="ctr">
                      <a:solidFill>
                        <a:srgbClr val="D7E1E6"/>
                      </a:solidFill>
                      <a:prstDash val="solid"/>
                      <a:round/>
                      <a:headEnd type="none" w="med" len="med"/>
                      <a:tailEnd type="none" w="med" len="med"/>
                    </a:lnL>
                    <a:lnR w="12700" cap="flat" cmpd="sng" algn="ctr">
                      <a:solidFill>
                        <a:srgbClr val="D7E1E6"/>
                      </a:solidFill>
                      <a:prstDash val="solid"/>
                      <a:round/>
                      <a:headEnd type="none" w="med" len="med"/>
                      <a:tailEnd type="none" w="med" len="med"/>
                    </a:lnR>
                    <a:lnT w="12700" cap="flat" cmpd="sng" algn="ctr">
                      <a:solidFill>
                        <a:srgbClr val="D7E1E6"/>
                      </a:solidFill>
                      <a:prstDash val="solid"/>
                      <a:round/>
                      <a:headEnd type="none" w="med" len="med"/>
                      <a:tailEnd type="none" w="med" len="med"/>
                    </a:lnT>
                    <a:lnB w="12700" cap="flat" cmpd="sng" algn="ctr">
                      <a:solidFill>
                        <a:srgbClr val="D7E1E6"/>
                      </a:solidFill>
                      <a:prstDash val="solid"/>
                      <a:round/>
                      <a:headEnd type="none" w="med" len="med"/>
                      <a:tailEnd type="none" w="med" len="med"/>
                    </a:lnB>
                    <a:solidFill>
                      <a:srgbClr val="FFFFFF"/>
                    </a:solidFill>
                  </a:tcPr>
                </a:tc>
                <a:tc>
                  <a:txBody>
                    <a:bodyPr/>
                    <a:lstStyle/>
                    <a:p>
                      <a:pPr marL="0" indent="0" algn="l">
                        <a:buNone/>
                      </a:pPr>
                      <a:r>
                        <a:rPr lang="en-US" sz="1400" b="1" dirty="0">
                          <a:solidFill>
                            <a:srgbClr val="19323C"/>
                          </a:solidFill>
                          <a:latin typeface="Aptos" pitchFamily="34" charset="0"/>
                          <a:ea typeface="Aptos" pitchFamily="34" charset="-122"/>
                          <a:cs typeface="Aptos" pitchFamily="34" charset="-120"/>
                        </a:rPr>
                        <a:t>Indicateurs, sources, </a:t>
                      </a:r>
                      <a:r>
                        <a:rPr lang="en-US" sz="1400" b="1" dirty="0" err="1">
                          <a:solidFill>
                            <a:srgbClr val="19323C"/>
                          </a:solidFill>
                          <a:latin typeface="Aptos" pitchFamily="34" charset="0"/>
                          <a:ea typeface="Aptos" pitchFamily="34" charset="-122"/>
                          <a:cs typeface="Aptos" pitchFamily="34" charset="-120"/>
                        </a:rPr>
                        <a:t>biais</a:t>
                      </a:r>
                      <a:endParaRPr lang="en-US" sz="1400" dirty="0">
                        <a:latin typeface="Aptos" charset="0"/>
                        <a:ea typeface="Aptos" charset="0"/>
                        <a:cs typeface="Aptos" charset="0"/>
                      </a:endParaRPr>
                    </a:p>
                  </a:txBody>
                  <a:tcPr marL="64008" marR="64008" marT="64008" marB="64008">
                    <a:lnL w="12700" cap="flat" cmpd="sng" algn="ctr">
                      <a:solidFill>
                        <a:srgbClr val="D7E1E6"/>
                      </a:solidFill>
                      <a:prstDash val="solid"/>
                      <a:round/>
                      <a:headEnd type="none" w="med" len="med"/>
                      <a:tailEnd type="none" w="med" len="med"/>
                    </a:lnL>
                    <a:lnR w="12700" cap="flat" cmpd="sng" algn="ctr">
                      <a:solidFill>
                        <a:srgbClr val="D7E1E6"/>
                      </a:solidFill>
                      <a:prstDash val="solid"/>
                      <a:round/>
                      <a:headEnd type="none" w="med" len="med"/>
                      <a:tailEnd type="none" w="med" len="med"/>
                    </a:lnR>
                    <a:lnT w="12700" cap="flat" cmpd="sng" algn="ctr">
                      <a:solidFill>
                        <a:srgbClr val="D7E1E6"/>
                      </a:solidFill>
                      <a:prstDash val="solid"/>
                      <a:round/>
                      <a:headEnd type="none" w="med" len="med"/>
                      <a:tailEnd type="none" w="med" len="med"/>
                    </a:lnT>
                    <a:lnB w="12700" cap="flat" cmpd="sng" algn="ctr">
                      <a:solidFill>
                        <a:srgbClr val="D7E1E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475488">
                <a:tc>
                  <a:txBody>
                    <a:bodyPr/>
                    <a:lstStyle/>
                    <a:p>
                      <a:pPr marL="0" indent="0" algn="l">
                        <a:buNone/>
                      </a:pPr>
                      <a:r>
                        <a:rPr lang="en-US" sz="1400" b="1" dirty="0">
                          <a:solidFill>
                            <a:srgbClr val="19323C"/>
                          </a:solidFill>
                          <a:latin typeface="Aptos" pitchFamily="34" charset="0"/>
                          <a:ea typeface="Aptos" pitchFamily="34" charset="-122"/>
                          <a:cs typeface="Aptos" pitchFamily="34" charset="-120"/>
                        </a:rPr>
                        <a:t>3. Cartographie de l’information</a:t>
                      </a:r>
                      <a:endParaRPr lang="en-US" sz="1400" dirty="0">
                        <a:latin typeface="Aptos" charset="0"/>
                        <a:ea typeface="Aptos" charset="0"/>
                        <a:cs typeface="Aptos" charset="0"/>
                      </a:endParaRPr>
                    </a:p>
                  </a:txBody>
                  <a:tcPr marL="64008" marR="64008" marT="64008" marB="64008">
                    <a:lnL w="12700" cap="flat" cmpd="sng" algn="ctr">
                      <a:solidFill>
                        <a:srgbClr val="D7E1E6"/>
                      </a:solidFill>
                      <a:prstDash val="solid"/>
                      <a:round/>
                      <a:headEnd type="none" w="med" len="med"/>
                      <a:tailEnd type="none" w="med" len="med"/>
                    </a:lnL>
                    <a:lnR w="12700" cap="flat" cmpd="sng" algn="ctr">
                      <a:solidFill>
                        <a:srgbClr val="D7E1E6"/>
                      </a:solidFill>
                      <a:prstDash val="solid"/>
                      <a:round/>
                      <a:headEnd type="none" w="med" len="med"/>
                      <a:tailEnd type="none" w="med" len="med"/>
                    </a:lnR>
                    <a:lnT w="12700" cap="flat" cmpd="sng" algn="ctr">
                      <a:solidFill>
                        <a:srgbClr val="D7E1E6"/>
                      </a:solidFill>
                      <a:prstDash val="solid"/>
                      <a:round/>
                      <a:headEnd type="none" w="med" len="med"/>
                      <a:tailEnd type="none" w="med" len="med"/>
                    </a:lnT>
                    <a:lnB w="12700" cap="flat" cmpd="sng" algn="ctr">
                      <a:solidFill>
                        <a:srgbClr val="D7E1E6"/>
                      </a:solidFill>
                      <a:prstDash val="solid"/>
                      <a:round/>
                      <a:headEnd type="none" w="med" len="med"/>
                      <a:tailEnd type="none" w="med" len="med"/>
                    </a:lnB>
                    <a:solidFill>
                      <a:srgbClr val="FFFFFF"/>
                    </a:solidFill>
                  </a:tcPr>
                </a:tc>
                <a:tc>
                  <a:txBody>
                    <a:bodyPr/>
                    <a:lstStyle/>
                    <a:p>
                      <a:pPr marL="0" indent="0" algn="l">
                        <a:buNone/>
                      </a:pPr>
                      <a:r>
                        <a:rPr lang="en-US" sz="1400" b="1" dirty="0">
                          <a:solidFill>
                            <a:srgbClr val="19323C"/>
                          </a:solidFill>
                          <a:latin typeface="Aptos" pitchFamily="34" charset="0"/>
                          <a:ea typeface="Aptos" pitchFamily="34" charset="-122"/>
                          <a:cs typeface="Aptos" pitchFamily="34" charset="-120"/>
                        </a:rPr>
                        <a:t>Réseaux, workflow, exemples</a:t>
                      </a:r>
                      <a:endParaRPr lang="en-US" sz="1400" dirty="0">
                        <a:latin typeface="Aptos" charset="0"/>
                        <a:ea typeface="Aptos" charset="0"/>
                        <a:cs typeface="Aptos" charset="0"/>
                      </a:endParaRPr>
                    </a:p>
                  </a:txBody>
                  <a:tcPr marL="64008" marR="64008" marT="64008" marB="64008">
                    <a:lnL w="12700" cap="flat" cmpd="sng" algn="ctr">
                      <a:solidFill>
                        <a:srgbClr val="D7E1E6"/>
                      </a:solidFill>
                      <a:prstDash val="solid"/>
                      <a:round/>
                      <a:headEnd type="none" w="med" len="med"/>
                      <a:tailEnd type="none" w="med" len="med"/>
                    </a:lnL>
                    <a:lnR w="12700" cap="flat" cmpd="sng" algn="ctr">
                      <a:solidFill>
                        <a:srgbClr val="D7E1E6"/>
                      </a:solidFill>
                      <a:prstDash val="solid"/>
                      <a:round/>
                      <a:headEnd type="none" w="med" len="med"/>
                      <a:tailEnd type="none" w="med" len="med"/>
                    </a:lnR>
                    <a:lnT w="12700" cap="flat" cmpd="sng" algn="ctr">
                      <a:solidFill>
                        <a:srgbClr val="D7E1E6"/>
                      </a:solidFill>
                      <a:prstDash val="solid"/>
                      <a:round/>
                      <a:headEnd type="none" w="med" len="med"/>
                      <a:tailEnd type="none" w="med" len="med"/>
                    </a:lnT>
                    <a:lnB w="12700" cap="flat" cmpd="sng" algn="ctr">
                      <a:solidFill>
                        <a:srgbClr val="D7E1E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475488">
                <a:tc>
                  <a:txBody>
                    <a:bodyPr/>
                    <a:lstStyle/>
                    <a:p>
                      <a:pPr marL="0" indent="0" algn="l">
                        <a:buNone/>
                      </a:pPr>
                      <a:r>
                        <a:rPr lang="en-US" sz="1400" b="1" dirty="0">
                          <a:solidFill>
                            <a:srgbClr val="19323C"/>
                          </a:solidFill>
                          <a:latin typeface="Aptos" pitchFamily="34" charset="0"/>
                          <a:ea typeface="Aptos" pitchFamily="34" charset="-122"/>
                          <a:cs typeface="Aptos" pitchFamily="34" charset="-120"/>
                        </a:rPr>
                        <a:t>4. Mise en pratique</a:t>
                      </a:r>
                      <a:endParaRPr lang="en-US" sz="1400" dirty="0">
                        <a:latin typeface="Aptos" charset="0"/>
                        <a:ea typeface="Aptos" charset="0"/>
                        <a:cs typeface="Aptos" charset="0"/>
                      </a:endParaRPr>
                    </a:p>
                  </a:txBody>
                  <a:tcPr marL="64008" marR="64008" marT="64008" marB="64008">
                    <a:lnL w="12700" cap="flat" cmpd="sng" algn="ctr">
                      <a:solidFill>
                        <a:srgbClr val="D7E1E6"/>
                      </a:solidFill>
                      <a:prstDash val="solid"/>
                      <a:round/>
                      <a:headEnd type="none" w="med" len="med"/>
                      <a:tailEnd type="none" w="med" len="med"/>
                    </a:lnL>
                    <a:lnR w="12700" cap="flat" cmpd="sng" algn="ctr">
                      <a:solidFill>
                        <a:srgbClr val="D7E1E6"/>
                      </a:solidFill>
                      <a:prstDash val="solid"/>
                      <a:round/>
                      <a:headEnd type="none" w="med" len="med"/>
                      <a:tailEnd type="none" w="med" len="med"/>
                    </a:lnR>
                    <a:lnT w="12700" cap="flat" cmpd="sng" algn="ctr">
                      <a:solidFill>
                        <a:srgbClr val="D7E1E6"/>
                      </a:solidFill>
                      <a:prstDash val="solid"/>
                      <a:round/>
                      <a:headEnd type="none" w="med" len="med"/>
                      <a:tailEnd type="none" w="med" len="med"/>
                    </a:lnT>
                    <a:lnB w="12700" cap="flat" cmpd="sng" algn="ctr">
                      <a:solidFill>
                        <a:srgbClr val="D7E1E6"/>
                      </a:solidFill>
                      <a:prstDash val="solid"/>
                      <a:round/>
                      <a:headEnd type="none" w="med" len="med"/>
                      <a:tailEnd type="none" w="med" len="med"/>
                    </a:lnB>
                    <a:solidFill>
                      <a:srgbClr val="FFFFFF"/>
                    </a:solidFill>
                  </a:tcPr>
                </a:tc>
                <a:tc>
                  <a:txBody>
                    <a:bodyPr/>
                    <a:lstStyle/>
                    <a:p>
                      <a:pPr marL="0" indent="0" algn="l">
                        <a:buNone/>
                      </a:pPr>
                      <a:r>
                        <a:rPr lang="en-US" sz="1400" b="1" dirty="0">
                          <a:solidFill>
                            <a:srgbClr val="19323C"/>
                          </a:solidFill>
                          <a:latin typeface="Aptos" pitchFamily="34" charset="0"/>
                          <a:ea typeface="Aptos" pitchFamily="34" charset="-122"/>
                          <a:cs typeface="Aptos" pitchFamily="34" charset="-120"/>
                        </a:rPr>
                        <a:t>Gephi, nettoyage, interprétation</a:t>
                      </a:r>
                      <a:endParaRPr lang="en-US" sz="1400" dirty="0">
                        <a:latin typeface="Aptos" charset="0"/>
                        <a:ea typeface="Aptos" charset="0"/>
                        <a:cs typeface="Aptos" charset="0"/>
                      </a:endParaRPr>
                    </a:p>
                  </a:txBody>
                  <a:tcPr marL="64008" marR="64008" marT="64008" marB="64008">
                    <a:lnL w="12700" cap="flat" cmpd="sng" algn="ctr">
                      <a:solidFill>
                        <a:srgbClr val="D7E1E6"/>
                      </a:solidFill>
                      <a:prstDash val="solid"/>
                      <a:round/>
                      <a:headEnd type="none" w="med" len="med"/>
                      <a:tailEnd type="none" w="med" len="med"/>
                    </a:lnL>
                    <a:lnR w="12700" cap="flat" cmpd="sng" algn="ctr">
                      <a:solidFill>
                        <a:srgbClr val="D7E1E6"/>
                      </a:solidFill>
                      <a:prstDash val="solid"/>
                      <a:round/>
                      <a:headEnd type="none" w="med" len="med"/>
                      <a:tailEnd type="none" w="med" len="med"/>
                    </a:lnR>
                    <a:lnT w="12700" cap="flat" cmpd="sng" algn="ctr">
                      <a:solidFill>
                        <a:srgbClr val="D7E1E6"/>
                      </a:solidFill>
                      <a:prstDash val="solid"/>
                      <a:round/>
                      <a:headEnd type="none" w="med" len="med"/>
                      <a:tailEnd type="none" w="med" len="med"/>
                    </a:lnT>
                    <a:lnB w="12700" cap="flat" cmpd="sng" algn="ctr">
                      <a:solidFill>
                        <a:srgbClr val="D7E1E6"/>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bl>
          </a:graphicData>
        </a:graphic>
      </p:graphicFrame>
      <p:sp>
        <p:nvSpPr>
          <p:cNvPr id="3" name="Shape 1"/>
          <p:cNvSpPr/>
          <p:nvPr/>
        </p:nvSpPr>
        <p:spPr>
          <a:xfrm>
            <a:off x="708660" y="5056988"/>
            <a:ext cx="10927080" cy="744880"/>
          </a:xfrm>
          <a:prstGeom prst="roundRect">
            <a:avLst>
              <a:gd name="adj" fmla="val 21893"/>
            </a:avLst>
          </a:prstGeom>
          <a:solidFill>
            <a:srgbClr val="2E7D8A">
              <a:alpha val="91000"/>
            </a:srgbClr>
          </a:solidFill>
          <a:ln w="12700">
            <a:solidFill>
              <a:srgbClr val="2E7D8A"/>
            </a:solidFill>
            <a:prstDash val="solid"/>
          </a:ln>
        </p:spPr>
        <p:txBody>
          <a:bodyPr/>
          <a:lstStyle/>
          <a:p>
            <a:endParaRPr lang="fr-FR"/>
          </a:p>
        </p:txBody>
      </p:sp>
      <p:sp>
        <p:nvSpPr>
          <p:cNvPr id="5" name="Text 2"/>
          <p:cNvSpPr/>
          <p:nvPr/>
        </p:nvSpPr>
        <p:spPr>
          <a:xfrm>
            <a:off x="838200" y="5347132"/>
            <a:ext cx="10515600" cy="164592"/>
          </a:xfrm>
          <a:prstGeom prst="rect">
            <a:avLst/>
          </a:prstGeom>
          <a:noFill/>
          <a:ln/>
        </p:spPr>
        <p:txBody>
          <a:bodyPr wrap="square" rtlCol="0" anchor="ctr"/>
          <a:lstStyle/>
          <a:p>
            <a:pPr marL="0" indent="0" algn="ctr">
              <a:buNone/>
            </a:pPr>
            <a:r>
              <a:rPr lang="en-US" b="1" dirty="0">
                <a:solidFill>
                  <a:srgbClr val="FFFFFF"/>
                </a:solidFill>
              </a:rPr>
              <a:t>Une carte de science sans  lecture critique produit surtout une illusion de rigueur.</a:t>
            </a:r>
            <a:endParaRPr lang="en-US" dirty="0"/>
          </a:p>
        </p:txBody>
      </p:sp>
      <p:sp>
        <p:nvSpPr>
          <p:cNvPr id="6" name="Text 3"/>
          <p:cNvSpPr/>
          <p:nvPr/>
        </p:nvSpPr>
        <p:spPr>
          <a:xfrm>
            <a:off x="320040" y="6583680"/>
            <a:ext cx="3108960" cy="146304"/>
          </a:xfrm>
          <a:prstGeom prst="rect">
            <a:avLst/>
          </a:prstGeom>
          <a:noFill/>
          <a:ln/>
        </p:spPr>
        <p:txBody>
          <a:bodyPr wrap="square" rtlCol="0" anchor="ctr"/>
          <a:lstStyle/>
          <a:p>
            <a:pPr marL="0" indent="0">
              <a:buNone/>
            </a:pPr>
            <a:r>
              <a:rPr lang="en-US" sz="900" dirty="0">
                <a:solidFill>
                  <a:srgbClr val="FFFFFF"/>
                </a:solidFill>
                <a:latin typeface="Aptos" pitchFamily="34" charset="0"/>
                <a:ea typeface="Aptos" pitchFamily="34" charset="-122"/>
                <a:cs typeface="Aptos" pitchFamily="34" charset="-120"/>
              </a:rPr>
              <a:t>DU Données de la recherche</a:t>
            </a:r>
            <a:endParaRPr lang="en-US" sz="900" dirty="0"/>
          </a:p>
        </p:txBody>
      </p:sp>
      <p:sp>
        <p:nvSpPr>
          <p:cNvPr id="25" name="Slide Number Placeholder 0"/>
          <p:cNvSpPr>
            <a:spLocks noGrp="1"/>
          </p:cNvSpPr>
          <p:nvPr>
            <p:ph type="sldNum" sz="quarter" idx="4294967295"/>
          </p:nvPr>
        </p:nvSpPr>
        <p:spPr>
          <a:xfrm>
            <a:off x="11430000" y="6565392"/>
            <a:ext cx="411480" cy="182880"/>
          </a:xfrm>
          <a:prstGeom prst="rect">
            <a:avLst/>
          </a:prstGeom>
          <a:extLst>
            <a:ext uri="{C572A759-6A51-4108-AA02-DFA0A04FC94B}">
              <ma14:wrappingTextBoxFlag xmlns:ma14="http://schemas.microsoft.com/office/mac/drawingml/2011/main" xmlns="" val="0"/>
            </a:ext>
          </a:extLst>
        </p:spPr>
        <p:txBody>
          <a:bodyPr/>
          <a:lstStyle>
            <a:lvl1pPr>
              <a:defRPr sz="1000">
                <a:solidFill>
                  <a:srgbClr val="FFFFFF"/>
                </a:solidFill>
                <a:latin typeface="Aptos"/>
                <a:ea typeface="Aptos"/>
                <a:cs typeface="Aptos"/>
              </a:defRPr>
            </a:lvl1pPr>
          </a:lstStyle>
          <a:p>
            <a:pPr algn="ctr"/>
            <a:fld id="{F7021451-1387-4CA6-816F-3879F97B5CBC}" type="slidenum">
              <a:rPr lang="en-US" b="0"/>
              <a:t>3</a:t>
            </a:fld>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re 1">
            <a:extLst>
              <a:ext uri="{FF2B5EF4-FFF2-40B4-BE49-F238E27FC236}">
                <a16:creationId xmlns:a16="http://schemas.microsoft.com/office/drawing/2014/main" id="{E6165A8A-97A7-4542-808E-13BBB1875AAC}"/>
              </a:ext>
            </a:extLst>
          </p:cNvPr>
          <p:cNvSpPr>
            <a:spLocks noGrp="1"/>
          </p:cNvSpPr>
          <p:nvPr>
            <p:ph type="title"/>
          </p:nvPr>
        </p:nvSpPr>
        <p:spPr>
          <a:xfrm>
            <a:off x="1371599" y="294538"/>
            <a:ext cx="9895951" cy="1033669"/>
          </a:xfrm>
        </p:spPr>
        <p:txBody>
          <a:bodyPr>
            <a:normAutofit/>
          </a:bodyPr>
          <a:lstStyle/>
          <a:p>
            <a:r>
              <a:rPr lang="fr-FR" sz="4000">
                <a:solidFill>
                  <a:srgbClr val="FFFFFF"/>
                </a:solidFill>
              </a:rPr>
              <a:t>Bases de données scientifiques</a:t>
            </a:r>
          </a:p>
        </p:txBody>
      </p:sp>
      <p:sp>
        <p:nvSpPr>
          <p:cNvPr id="3" name="Espace réservé du contenu 2">
            <a:extLst>
              <a:ext uri="{FF2B5EF4-FFF2-40B4-BE49-F238E27FC236}">
                <a16:creationId xmlns:a16="http://schemas.microsoft.com/office/drawing/2014/main" id="{A46754BB-96A7-A041-B7FB-EA38787F4573}"/>
              </a:ext>
            </a:extLst>
          </p:cNvPr>
          <p:cNvSpPr>
            <a:spLocks noGrp="1"/>
          </p:cNvSpPr>
          <p:nvPr>
            <p:ph idx="1"/>
          </p:nvPr>
        </p:nvSpPr>
        <p:spPr>
          <a:xfrm>
            <a:off x="1371599" y="2318197"/>
            <a:ext cx="9724031" cy="3683358"/>
          </a:xfrm>
        </p:spPr>
        <p:txBody>
          <a:bodyPr anchor="ctr">
            <a:normAutofit/>
          </a:bodyPr>
          <a:lstStyle/>
          <a:p>
            <a:pPr marL="0" indent="0">
              <a:buNone/>
            </a:pPr>
            <a:r>
              <a:rPr lang="fr-FR" sz="2000" dirty="0"/>
              <a:t>Avant 1960, l’évaluation par les pairs était le seul moyen d’évaluer la qualité et l’originalité des travaux de recherche scientifique. </a:t>
            </a:r>
          </a:p>
          <a:p>
            <a:pPr marL="0" indent="0">
              <a:buNone/>
            </a:pPr>
            <a:r>
              <a:rPr lang="fr-FR" sz="2000" dirty="0"/>
              <a:t>La fondation de l’Institute for Scientific Information (ISI) et le développement des bases de données bibliographiques par Garfield en 1963 a rendu possible l’évaluation de l’impact des articles et des revues sur la base des citations qui leur sont faites. </a:t>
            </a:r>
          </a:p>
          <a:p>
            <a:endParaRPr lang="fr-FR" sz="2000" dirty="0"/>
          </a:p>
        </p:txBody>
      </p:sp>
    </p:spTree>
    <p:extLst>
      <p:ext uri="{BB962C8B-B14F-4D97-AF65-F5344CB8AC3E}">
        <p14:creationId xmlns:p14="http://schemas.microsoft.com/office/powerpoint/2010/main" val="8806144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name="Slide 19">
    <p:spTree>
      <p:nvGrpSpPr>
        <p:cNvPr id="1" name=""/>
        <p:cNvGrpSpPr/>
        <p:nvPr/>
      </p:nvGrpSpPr>
      <p:grpSpPr>
        <a:xfrm>
          <a:off x="0" y="0"/>
          <a:ext cx="0" cy="0"/>
          <a:chOff x="0" y="0"/>
          <a:chExt cx="0" cy="0"/>
        </a:xfrm>
      </p:grpSpPr>
      <p:sp>
        <p:nvSpPr>
          <p:cNvPr id="2" name="Text 0"/>
          <p:cNvSpPr/>
          <p:nvPr/>
        </p:nvSpPr>
        <p:spPr>
          <a:xfrm>
            <a:off x="502920" y="411480"/>
            <a:ext cx="7955280" cy="384048"/>
          </a:xfrm>
          <a:prstGeom prst="rect">
            <a:avLst/>
          </a:prstGeom>
          <a:noFill/>
          <a:ln/>
        </p:spPr>
        <p:txBody>
          <a:bodyPr wrap="square" rtlCol="0" anchor="ctr"/>
          <a:lstStyle/>
          <a:p>
            <a:pPr marL="0" indent="0">
              <a:buNone/>
            </a:pPr>
            <a:r>
              <a:rPr lang="en-US" sz="2400" b="1" dirty="0">
                <a:solidFill>
                  <a:srgbClr val="0F4C5C"/>
                </a:solidFill>
                <a:latin typeface="Aptos Display" pitchFamily="34" charset="0"/>
                <a:ea typeface="Aptos Display" pitchFamily="34" charset="-122"/>
                <a:cs typeface="Aptos Display" pitchFamily="34" charset="-120"/>
              </a:rPr>
              <a:t>Sources de données bibliométriques</a:t>
            </a:r>
            <a:endParaRPr lang="en-US" sz="2400" dirty="0"/>
          </a:p>
        </p:txBody>
      </p:sp>
      <p:graphicFrame>
        <p:nvGraphicFramePr>
          <p:cNvPr id="20" name="Table 0"/>
          <p:cNvGraphicFramePr>
            <a:graphicFrameLocks noGrp="1"/>
          </p:cNvGraphicFramePr>
          <p:nvPr>
            <p:extLst>
              <p:ext uri="{D42A27DB-BD31-4B8C-83A1-F6EECF244321}">
                <p14:modId xmlns:p14="http://schemas.microsoft.com/office/powerpoint/2010/main" val="563300413"/>
              </p:ext>
            </p:extLst>
          </p:nvPr>
        </p:nvGraphicFramePr>
        <p:xfrm>
          <a:off x="640080" y="1325880"/>
          <a:ext cx="7040880" cy="2615184"/>
        </p:xfrm>
        <a:graphic>
          <a:graphicData uri="http://schemas.openxmlformats.org/drawingml/2006/table">
            <a:tbl>
              <a:tblPr/>
              <a:tblGrid>
                <a:gridCol w="1645920">
                  <a:extLst>
                    <a:ext uri="{9D8B030D-6E8A-4147-A177-3AD203B41FA5}">
                      <a16:colId xmlns:a16="http://schemas.microsoft.com/office/drawing/2014/main" val="20000"/>
                    </a:ext>
                  </a:extLst>
                </a:gridCol>
                <a:gridCol w="2834640">
                  <a:extLst>
                    <a:ext uri="{9D8B030D-6E8A-4147-A177-3AD203B41FA5}">
                      <a16:colId xmlns:a16="http://schemas.microsoft.com/office/drawing/2014/main" val="20001"/>
                    </a:ext>
                  </a:extLst>
                </a:gridCol>
                <a:gridCol w="2560320">
                  <a:extLst>
                    <a:ext uri="{9D8B030D-6E8A-4147-A177-3AD203B41FA5}">
                      <a16:colId xmlns:a16="http://schemas.microsoft.com/office/drawing/2014/main" val="20002"/>
                    </a:ext>
                  </a:extLst>
                </a:gridCol>
              </a:tblGrid>
              <a:tr h="475488">
                <a:tc>
                  <a:txBody>
                    <a:bodyPr/>
                    <a:lstStyle/>
                    <a:p>
                      <a:pPr marL="0" indent="0" algn="l">
                        <a:buNone/>
                      </a:pPr>
                      <a:r>
                        <a:rPr lang="en-US" sz="1400" b="1" dirty="0">
                          <a:solidFill>
                            <a:srgbClr val="19323C"/>
                          </a:solidFill>
                          <a:latin typeface="Aptos" pitchFamily="34" charset="0"/>
                          <a:ea typeface="Aptos" pitchFamily="34" charset="-122"/>
                          <a:cs typeface="Aptos" pitchFamily="34" charset="-120"/>
                        </a:rPr>
                        <a:t>Source</a:t>
                      </a:r>
                      <a:endParaRPr lang="en-US" sz="1400" dirty="0">
                        <a:latin typeface="Aptos" charset="0"/>
                        <a:ea typeface="Aptos" charset="0"/>
                        <a:cs typeface="Aptos" charset="0"/>
                      </a:endParaRPr>
                    </a:p>
                  </a:txBody>
                  <a:tcPr marL="64008" marR="64008" marT="64008" marB="64008">
                    <a:lnL w="12700" cap="flat" cmpd="sng" algn="ctr">
                      <a:solidFill>
                        <a:srgbClr val="D7E1E6"/>
                      </a:solidFill>
                      <a:prstDash val="solid"/>
                      <a:round/>
                      <a:headEnd type="none" w="med" len="med"/>
                      <a:tailEnd type="none" w="med" len="med"/>
                    </a:lnL>
                    <a:lnR w="12700" cap="flat" cmpd="sng" algn="ctr">
                      <a:solidFill>
                        <a:srgbClr val="D7E1E6"/>
                      </a:solidFill>
                      <a:prstDash val="solid"/>
                      <a:round/>
                      <a:headEnd type="none" w="med" len="med"/>
                      <a:tailEnd type="none" w="med" len="med"/>
                    </a:lnR>
                    <a:lnT w="12700" cap="flat" cmpd="sng" algn="ctr">
                      <a:solidFill>
                        <a:srgbClr val="D7E1E6"/>
                      </a:solidFill>
                      <a:prstDash val="solid"/>
                      <a:round/>
                      <a:headEnd type="none" w="med" len="med"/>
                      <a:tailEnd type="none" w="med" len="med"/>
                    </a:lnT>
                    <a:lnB w="12700" cap="flat" cmpd="sng" algn="ctr">
                      <a:solidFill>
                        <a:srgbClr val="D7E1E6"/>
                      </a:solidFill>
                      <a:prstDash val="solid"/>
                      <a:round/>
                      <a:headEnd type="none" w="med" len="med"/>
                      <a:tailEnd type="none" w="med" len="med"/>
                    </a:lnB>
                    <a:solidFill>
                      <a:srgbClr val="FFFFFF"/>
                    </a:solidFill>
                  </a:tcPr>
                </a:tc>
                <a:tc>
                  <a:txBody>
                    <a:bodyPr/>
                    <a:lstStyle/>
                    <a:p>
                      <a:pPr marL="0" indent="0" algn="l">
                        <a:buNone/>
                      </a:pPr>
                      <a:r>
                        <a:rPr lang="en-US" sz="1400" b="1" dirty="0">
                          <a:solidFill>
                            <a:srgbClr val="19323C"/>
                          </a:solidFill>
                          <a:latin typeface="Aptos" pitchFamily="34" charset="0"/>
                          <a:ea typeface="Aptos" pitchFamily="34" charset="-122"/>
                          <a:cs typeface="Aptos" pitchFamily="34" charset="-120"/>
                        </a:rPr>
                        <a:t>Ce qu’on y trouve</a:t>
                      </a:r>
                      <a:endParaRPr lang="en-US" sz="1400" dirty="0">
                        <a:latin typeface="Aptos" charset="0"/>
                        <a:ea typeface="Aptos" charset="0"/>
                        <a:cs typeface="Aptos" charset="0"/>
                      </a:endParaRPr>
                    </a:p>
                  </a:txBody>
                  <a:tcPr marL="64008" marR="64008" marT="64008" marB="64008">
                    <a:lnL w="12700" cap="flat" cmpd="sng" algn="ctr">
                      <a:solidFill>
                        <a:srgbClr val="D7E1E6"/>
                      </a:solidFill>
                      <a:prstDash val="solid"/>
                      <a:round/>
                      <a:headEnd type="none" w="med" len="med"/>
                      <a:tailEnd type="none" w="med" len="med"/>
                    </a:lnL>
                    <a:lnR w="12700" cap="flat" cmpd="sng" algn="ctr">
                      <a:solidFill>
                        <a:srgbClr val="D7E1E6"/>
                      </a:solidFill>
                      <a:prstDash val="solid"/>
                      <a:round/>
                      <a:headEnd type="none" w="med" len="med"/>
                      <a:tailEnd type="none" w="med" len="med"/>
                    </a:lnR>
                    <a:lnT w="12700" cap="flat" cmpd="sng" algn="ctr">
                      <a:solidFill>
                        <a:srgbClr val="D7E1E6"/>
                      </a:solidFill>
                      <a:prstDash val="solid"/>
                      <a:round/>
                      <a:headEnd type="none" w="med" len="med"/>
                      <a:tailEnd type="none" w="med" len="med"/>
                    </a:lnT>
                    <a:lnB w="12700" cap="flat" cmpd="sng" algn="ctr">
                      <a:solidFill>
                        <a:srgbClr val="D7E1E6"/>
                      </a:solidFill>
                      <a:prstDash val="solid"/>
                      <a:round/>
                      <a:headEnd type="none" w="med" len="med"/>
                      <a:tailEnd type="none" w="med" len="med"/>
                    </a:lnB>
                    <a:solidFill>
                      <a:srgbClr val="FFFFFF"/>
                    </a:solidFill>
                  </a:tcPr>
                </a:tc>
                <a:tc>
                  <a:txBody>
                    <a:bodyPr/>
                    <a:lstStyle/>
                    <a:p>
                      <a:pPr marL="0" indent="0" algn="l">
                        <a:buNone/>
                      </a:pPr>
                      <a:r>
                        <a:rPr lang="en-US" sz="1400" b="1" dirty="0">
                          <a:solidFill>
                            <a:srgbClr val="19323C"/>
                          </a:solidFill>
                          <a:latin typeface="Aptos" pitchFamily="34" charset="0"/>
                          <a:ea typeface="Aptos" pitchFamily="34" charset="-122"/>
                          <a:cs typeface="Aptos" pitchFamily="34" charset="-120"/>
                        </a:rPr>
                        <a:t>Usage typique</a:t>
                      </a:r>
                      <a:endParaRPr lang="en-US" sz="1400" dirty="0">
                        <a:latin typeface="Aptos" charset="0"/>
                        <a:ea typeface="Aptos" charset="0"/>
                        <a:cs typeface="Aptos" charset="0"/>
                      </a:endParaRPr>
                    </a:p>
                  </a:txBody>
                  <a:tcPr marL="64008" marR="64008" marT="64008" marB="64008">
                    <a:lnL w="12700" cap="flat" cmpd="sng" algn="ctr">
                      <a:solidFill>
                        <a:srgbClr val="D7E1E6"/>
                      </a:solidFill>
                      <a:prstDash val="solid"/>
                      <a:round/>
                      <a:headEnd type="none" w="med" len="med"/>
                      <a:tailEnd type="none" w="med" len="med"/>
                    </a:lnL>
                    <a:lnR w="12700" cap="flat" cmpd="sng" algn="ctr">
                      <a:solidFill>
                        <a:srgbClr val="D7E1E6"/>
                      </a:solidFill>
                      <a:prstDash val="solid"/>
                      <a:round/>
                      <a:headEnd type="none" w="med" len="med"/>
                      <a:tailEnd type="none" w="med" len="med"/>
                    </a:lnR>
                    <a:lnT w="12700" cap="flat" cmpd="sng" algn="ctr">
                      <a:solidFill>
                        <a:srgbClr val="D7E1E6"/>
                      </a:solidFill>
                      <a:prstDash val="solid"/>
                      <a:round/>
                      <a:headEnd type="none" w="med" len="med"/>
                      <a:tailEnd type="none" w="med" len="med"/>
                    </a:lnT>
                    <a:lnB w="12700" cap="flat" cmpd="sng" algn="ctr">
                      <a:solidFill>
                        <a:srgbClr val="D7E1E6"/>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475488">
                <a:tc>
                  <a:txBody>
                    <a:bodyPr/>
                    <a:lstStyle/>
                    <a:p>
                      <a:pPr marL="0" indent="0" algn="l">
                        <a:buNone/>
                      </a:pPr>
                      <a:r>
                        <a:rPr lang="en-US" sz="1400" b="1" dirty="0">
                          <a:solidFill>
                            <a:srgbClr val="19323C"/>
                          </a:solidFill>
                          <a:latin typeface="Aptos" pitchFamily="34" charset="0"/>
                          <a:ea typeface="Aptos" pitchFamily="34" charset="-122"/>
                          <a:cs typeface="Aptos" pitchFamily="34" charset="-120"/>
                        </a:rPr>
                        <a:t>Web of Science</a:t>
                      </a:r>
                      <a:endParaRPr lang="en-US" sz="1400" dirty="0">
                        <a:latin typeface="Aptos" charset="0"/>
                        <a:ea typeface="Aptos" charset="0"/>
                        <a:cs typeface="Aptos" charset="0"/>
                      </a:endParaRPr>
                    </a:p>
                  </a:txBody>
                  <a:tcPr marL="64008" marR="64008" marT="64008" marB="64008">
                    <a:lnL w="12700" cap="flat" cmpd="sng" algn="ctr">
                      <a:solidFill>
                        <a:srgbClr val="D7E1E6"/>
                      </a:solidFill>
                      <a:prstDash val="solid"/>
                      <a:round/>
                      <a:headEnd type="none" w="med" len="med"/>
                      <a:tailEnd type="none" w="med" len="med"/>
                    </a:lnL>
                    <a:lnR w="12700" cap="flat" cmpd="sng" algn="ctr">
                      <a:solidFill>
                        <a:srgbClr val="D7E1E6"/>
                      </a:solidFill>
                      <a:prstDash val="solid"/>
                      <a:round/>
                      <a:headEnd type="none" w="med" len="med"/>
                      <a:tailEnd type="none" w="med" len="med"/>
                    </a:lnR>
                    <a:lnT w="12700" cap="flat" cmpd="sng" algn="ctr">
                      <a:solidFill>
                        <a:srgbClr val="D7E1E6"/>
                      </a:solidFill>
                      <a:prstDash val="solid"/>
                      <a:round/>
                      <a:headEnd type="none" w="med" len="med"/>
                      <a:tailEnd type="none" w="med" len="med"/>
                    </a:lnT>
                    <a:lnB w="12700" cap="flat" cmpd="sng" algn="ctr">
                      <a:solidFill>
                        <a:srgbClr val="D7E1E6"/>
                      </a:solidFill>
                      <a:prstDash val="solid"/>
                      <a:round/>
                      <a:headEnd type="none" w="med" len="med"/>
                      <a:tailEnd type="none" w="med" len="med"/>
                    </a:lnB>
                    <a:solidFill>
                      <a:srgbClr val="FFFFFF"/>
                    </a:solidFill>
                  </a:tcPr>
                </a:tc>
                <a:tc>
                  <a:txBody>
                    <a:bodyPr/>
                    <a:lstStyle/>
                    <a:p>
                      <a:pPr marL="0" indent="0" algn="l">
                        <a:buNone/>
                      </a:pPr>
                      <a:r>
                        <a:rPr lang="en-US" sz="1400" b="1" dirty="0">
                          <a:solidFill>
                            <a:srgbClr val="19323C"/>
                          </a:solidFill>
                          <a:latin typeface="Aptos" pitchFamily="34" charset="0"/>
                          <a:ea typeface="Aptos" pitchFamily="34" charset="-122"/>
                          <a:cs typeface="Aptos" pitchFamily="34" charset="-120"/>
                        </a:rPr>
                        <a:t>Corpus sélectif, citations, indicateurs</a:t>
                      </a:r>
                      <a:endParaRPr lang="en-US" sz="1400" dirty="0">
                        <a:latin typeface="Aptos" charset="0"/>
                        <a:ea typeface="Aptos" charset="0"/>
                        <a:cs typeface="Aptos" charset="0"/>
                      </a:endParaRPr>
                    </a:p>
                  </a:txBody>
                  <a:tcPr marL="64008" marR="64008" marT="64008" marB="64008">
                    <a:lnL w="12700" cap="flat" cmpd="sng" algn="ctr">
                      <a:solidFill>
                        <a:srgbClr val="D7E1E6"/>
                      </a:solidFill>
                      <a:prstDash val="solid"/>
                      <a:round/>
                      <a:headEnd type="none" w="med" len="med"/>
                      <a:tailEnd type="none" w="med" len="med"/>
                    </a:lnL>
                    <a:lnR w="12700" cap="flat" cmpd="sng" algn="ctr">
                      <a:solidFill>
                        <a:srgbClr val="D7E1E6"/>
                      </a:solidFill>
                      <a:prstDash val="solid"/>
                      <a:round/>
                      <a:headEnd type="none" w="med" len="med"/>
                      <a:tailEnd type="none" w="med" len="med"/>
                    </a:lnR>
                    <a:lnT w="12700" cap="flat" cmpd="sng" algn="ctr">
                      <a:solidFill>
                        <a:srgbClr val="D7E1E6"/>
                      </a:solidFill>
                      <a:prstDash val="solid"/>
                      <a:round/>
                      <a:headEnd type="none" w="med" len="med"/>
                      <a:tailEnd type="none" w="med" len="med"/>
                    </a:lnT>
                    <a:lnB w="12700" cap="flat" cmpd="sng" algn="ctr">
                      <a:solidFill>
                        <a:srgbClr val="D7E1E6"/>
                      </a:solidFill>
                      <a:prstDash val="solid"/>
                      <a:round/>
                      <a:headEnd type="none" w="med" len="med"/>
                      <a:tailEnd type="none" w="med" len="med"/>
                    </a:lnB>
                    <a:solidFill>
                      <a:srgbClr val="FFFFFF"/>
                    </a:solidFill>
                  </a:tcPr>
                </a:tc>
                <a:tc>
                  <a:txBody>
                    <a:bodyPr/>
                    <a:lstStyle/>
                    <a:p>
                      <a:pPr marL="0" indent="0" algn="l">
                        <a:buNone/>
                      </a:pPr>
                      <a:r>
                        <a:rPr lang="en-US" sz="1400" b="1" dirty="0">
                          <a:solidFill>
                            <a:srgbClr val="19323C"/>
                          </a:solidFill>
                          <a:latin typeface="Aptos" pitchFamily="34" charset="0"/>
                          <a:ea typeface="Aptos" pitchFamily="34" charset="-122"/>
                          <a:cs typeface="Aptos" pitchFamily="34" charset="-120"/>
                        </a:rPr>
                        <a:t>Évaluation institutionnelle</a:t>
                      </a:r>
                      <a:endParaRPr lang="en-US" sz="1400" dirty="0">
                        <a:latin typeface="Aptos" charset="0"/>
                        <a:ea typeface="Aptos" charset="0"/>
                        <a:cs typeface="Aptos" charset="0"/>
                      </a:endParaRPr>
                    </a:p>
                  </a:txBody>
                  <a:tcPr marL="64008" marR="64008" marT="64008" marB="64008">
                    <a:lnL w="12700" cap="flat" cmpd="sng" algn="ctr">
                      <a:solidFill>
                        <a:srgbClr val="D7E1E6"/>
                      </a:solidFill>
                      <a:prstDash val="solid"/>
                      <a:round/>
                      <a:headEnd type="none" w="med" len="med"/>
                      <a:tailEnd type="none" w="med" len="med"/>
                    </a:lnL>
                    <a:lnR w="12700" cap="flat" cmpd="sng" algn="ctr">
                      <a:solidFill>
                        <a:srgbClr val="D7E1E6"/>
                      </a:solidFill>
                      <a:prstDash val="solid"/>
                      <a:round/>
                      <a:headEnd type="none" w="med" len="med"/>
                      <a:tailEnd type="none" w="med" len="med"/>
                    </a:lnR>
                    <a:lnT w="12700" cap="flat" cmpd="sng" algn="ctr">
                      <a:solidFill>
                        <a:srgbClr val="D7E1E6"/>
                      </a:solidFill>
                      <a:prstDash val="solid"/>
                      <a:round/>
                      <a:headEnd type="none" w="med" len="med"/>
                      <a:tailEnd type="none" w="med" len="med"/>
                    </a:lnT>
                    <a:lnB w="12700" cap="flat" cmpd="sng" algn="ctr">
                      <a:solidFill>
                        <a:srgbClr val="D7E1E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475488">
                <a:tc>
                  <a:txBody>
                    <a:bodyPr/>
                    <a:lstStyle/>
                    <a:p>
                      <a:pPr marL="0" indent="0" algn="l">
                        <a:buNone/>
                      </a:pPr>
                      <a:r>
                        <a:rPr lang="en-US" sz="1400" b="1" dirty="0">
                          <a:solidFill>
                            <a:srgbClr val="19323C"/>
                          </a:solidFill>
                          <a:latin typeface="Aptos" pitchFamily="34" charset="0"/>
                          <a:ea typeface="Aptos" pitchFamily="34" charset="-122"/>
                          <a:cs typeface="Aptos" pitchFamily="34" charset="-120"/>
                        </a:rPr>
                        <a:t>Scopus</a:t>
                      </a:r>
                      <a:endParaRPr lang="en-US" sz="1400" dirty="0">
                        <a:latin typeface="Aptos" charset="0"/>
                        <a:ea typeface="Aptos" charset="0"/>
                        <a:cs typeface="Aptos" charset="0"/>
                      </a:endParaRPr>
                    </a:p>
                  </a:txBody>
                  <a:tcPr marL="64008" marR="64008" marT="64008" marB="64008">
                    <a:lnL w="12700" cap="flat" cmpd="sng" algn="ctr">
                      <a:solidFill>
                        <a:srgbClr val="D7E1E6"/>
                      </a:solidFill>
                      <a:prstDash val="solid"/>
                      <a:round/>
                      <a:headEnd type="none" w="med" len="med"/>
                      <a:tailEnd type="none" w="med" len="med"/>
                    </a:lnL>
                    <a:lnR w="12700" cap="flat" cmpd="sng" algn="ctr">
                      <a:solidFill>
                        <a:srgbClr val="D7E1E6"/>
                      </a:solidFill>
                      <a:prstDash val="solid"/>
                      <a:round/>
                      <a:headEnd type="none" w="med" len="med"/>
                      <a:tailEnd type="none" w="med" len="med"/>
                    </a:lnR>
                    <a:lnT w="12700" cap="flat" cmpd="sng" algn="ctr">
                      <a:solidFill>
                        <a:srgbClr val="D7E1E6"/>
                      </a:solidFill>
                      <a:prstDash val="solid"/>
                      <a:round/>
                      <a:headEnd type="none" w="med" len="med"/>
                      <a:tailEnd type="none" w="med" len="med"/>
                    </a:lnT>
                    <a:lnB w="12700" cap="flat" cmpd="sng" algn="ctr">
                      <a:solidFill>
                        <a:srgbClr val="D7E1E6"/>
                      </a:solidFill>
                      <a:prstDash val="solid"/>
                      <a:round/>
                      <a:headEnd type="none" w="med" len="med"/>
                      <a:tailEnd type="none" w="med" len="med"/>
                    </a:lnB>
                    <a:solidFill>
                      <a:srgbClr val="FFFFFF"/>
                    </a:solidFill>
                  </a:tcPr>
                </a:tc>
                <a:tc>
                  <a:txBody>
                    <a:bodyPr/>
                    <a:lstStyle/>
                    <a:p>
                      <a:pPr marL="0" indent="0" algn="l">
                        <a:buNone/>
                      </a:pPr>
                      <a:r>
                        <a:rPr lang="en-US" sz="1400" b="1" dirty="0">
                          <a:solidFill>
                            <a:srgbClr val="19323C"/>
                          </a:solidFill>
                          <a:latin typeface="Aptos" pitchFamily="34" charset="0"/>
                          <a:ea typeface="Aptos" pitchFamily="34" charset="-122"/>
                          <a:cs typeface="Aptos" pitchFamily="34" charset="-120"/>
                        </a:rPr>
                        <a:t>Large corpus, citations, affiliations</a:t>
                      </a:r>
                      <a:endParaRPr lang="en-US" sz="1400" dirty="0">
                        <a:latin typeface="Aptos" charset="0"/>
                        <a:ea typeface="Aptos" charset="0"/>
                        <a:cs typeface="Aptos" charset="0"/>
                      </a:endParaRPr>
                    </a:p>
                  </a:txBody>
                  <a:tcPr marL="64008" marR="64008" marT="64008" marB="64008">
                    <a:lnL w="12700" cap="flat" cmpd="sng" algn="ctr">
                      <a:solidFill>
                        <a:srgbClr val="D7E1E6"/>
                      </a:solidFill>
                      <a:prstDash val="solid"/>
                      <a:round/>
                      <a:headEnd type="none" w="med" len="med"/>
                      <a:tailEnd type="none" w="med" len="med"/>
                    </a:lnL>
                    <a:lnR w="12700" cap="flat" cmpd="sng" algn="ctr">
                      <a:solidFill>
                        <a:srgbClr val="D7E1E6"/>
                      </a:solidFill>
                      <a:prstDash val="solid"/>
                      <a:round/>
                      <a:headEnd type="none" w="med" len="med"/>
                      <a:tailEnd type="none" w="med" len="med"/>
                    </a:lnR>
                    <a:lnT w="12700" cap="flat" cmpd="sng" algn="ctr">
                      <a:solidFill>
                        <a:srgbClr val="D7E1E6"/>
                      </a:solidFill>
                      <a:prstDash val="solid"/>
                      <a:round/>
                      <a:headEnd type="none" w="med" len="med"/>
                      <a:tailEnd type="none" w="med" len="med"/>
                    </a:lnT>
                    <a:lnB w="12700" cap="flat" cmpd="sng" algn="ctr">
                      <a:solidFill>
                        <a:srgbClr val="D7E1E6"/>
                      </a:solidFill>
                      <a:prstDash val="solid"/>
                      <a:round/>
                      <a:headEnd type="none" w="med" len="med"/>
                      <a:tailEnd type="none" w="med" len="med"/>
                    </a:lnB>
                    <a:solidFill>
                      <a:srgbClr val="FFFFFF"/>
                    </a:solidFill>
                  </a:tcPr>
                </a:tc>
                <a:tc>
                  <a:txBody>
                    <a:bodyPr/>
                    <a:lstStyle/>
                    <a:p>
                      <a:pPr marL="0" indent="0" algn="l">
                        <a:buNone/>
                      </a:pPr>
                      <a:r>
                        <a:rPr lang="en-US" sz="1400" b="1" dirty="0">
                          <a:solidFill>
                            <a:srgbClr val="19323C"/>
                          </a:solidFill>
                          <a:latin typeface="Aptos" pitchFamily="34" charset="0"/>
                          <a:ea typeface="Aptos" pitchFamily="34" charset="-122"/>
                          <a:cs typeface="Aptos" pitchFamily="34" charset="-120"/>
                        </a:rPr>
                        <a:t>Benchmark institutions</a:t>
                      </a:r>
                      <a:endParaRPr lang="en-US" sz="1400" dirty="0">
                        <a:latin typeface="Aptos" charset="0"/>
                        <a:ea typeface="Aptos" charset="0"/>
                        <a:cs typeface="Aptos" charset="0"/>
                      </a:endParaRPr>
                    </a:p>
                  </a:txBody>
                  <a:tcPr marL="64008" marR="64008" marT="64008" marB="64008">
                    <a:lnL w="12700" cap="flat" cmpd="sng" algn="ctr">
                      <a:solidFill>
                        <a:srgbClr val="D7E1E6"/>
                      </a:solidFill>
                      <a:prstDash val="solid"/>
                      <a:round/>
                      <a:headEnd type="none" w="med" len="med"/>
                      <a:tailEnd type="none" w="med" len="med"/>
                    </a:lnL>
                    <a:lnR w="12700" cap="flat" cmpd="sng" algn="ctr">
                      <a:solidFill>
                        <a:srgbClr val="D7E1E6"/>
                      </a:solidFill>
                      <a:prstDash val="solid"/>
                      <a:round/>
                      <a:headEnd type="none" w="med" len="med"/>
                      <a:tailEnd type="none" w="med" len="med"/>
                    </a:lnR>
                    <a:lnT w="12700" cap="flat" cmpd="sng" algn="ctr">
                      <a:solidFill>
                        <a:srgbClr val="D7E1E6"/>
                      </a:solidFill>
                      <a:prstDash val="solid"/>
                      <a:round/>
                      <a:headEnd type="none" w="med" len="med"/>
                      <a:tailEnd type="none" w="med" len="med"/>
                    </a:lnT>
                    <a:lnB w="12700" cap="flat" cmpd="sng" algn="ctr">
                      <a:solidFill>
                        <a:srgbClr val="D7E1E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475488">
                <a:tc>
                  <a:txBody>
                    <a:bodyPr/>
                    <a:lstStyle/>
                    <a:p>
                      <a:pPr marL="0" indent="0" algn="l">
                        <a:buNone/>
                      </a:pPr>
                      <a:r>
                        <a:rPr lang="en-US" sz="1400" b="1" dirty="0">
                          <a:solidFill>
                            <a:srgbClr val="19323C"/>
                          </a:solidFill>
                          <a:latin typeface="Aptos" pitchFamily="34" charset="0"/>
                          <a:ea typeface="Aptos" pitchFamily="34" charset="-122"/>
                          <a:cs typeface="Aptos" pitchFamily="34" charset="-120"/>
                        </a:rPr>
                        <a:t>OpenAlex</a:t>
                      </a:r>
                      <a:endParaRPr lang="en-US" sz="1400" dirty="0">
                        <a:latin typeface="Aptos" charset="0"/>
                        <a:ea typeface="Aptos" charset="0"/>
                        <a:cs typeface="Aptos" charset="0"/>
                      </a:endParaRPr>
                    </a:p>
                  </a:txBody>
                  <a:tcPr marL="64008" marR="64008" marT="64008" marB="64008">
                    <a:lnL w="12700" cap="flat" cmpd="sng" algn="ctr">
                      <a:solidFill>
                        <a:srgbClr val="D7E1E6"/>
                      </a:solidFill>
                      <a:prstDash val="solid"/>
                      <a:round/>
                      <a:headEnd type="none" w="med" len="med"/>
                      <a:tailEnd type="none" w="med" len="med"/>
                    </a:lnL>
                    <a:lnR w="12700" cap="flat" cmpd="sng" algn="ctr">
                      <a:solidFill>
                        <a:srgbClr val="D7E1E6"/>
                      </a:solidFill>
                      <a:prstDash val="solid"/>
                      <a:round/>
                      <a:headEnd type="none" w="med" len="med"/>
                      <a:tailEnd type="none" w="med" len="med"/>
                    </a:lnR>
                    <a:lnT w="12700" cap="flat" cmpd="sng" algn="ctr">
                      <a:solidFill>
                        <a:srgbClr val="D7E1E6"/>
                      </a:solidFill>
                      <a:prstDash val="solid"/>
                      <a:round/>
                      <a:headEnd type="none" w="med" len="med"/>
                      <a:tailEnd type="none" w="med" len="med"/>
                    </a:lnT>
                    <a:lnB w="12700" cap="flat" cmpd="sng" algn="ctr">
                      <a:solidFill>
                        <a:srgbClr val="D7E1E6"/>
                      </a:solidFill>
                      <a:prstDash val="solid"/>
                      <a:round/>
                      <a:headEnd type="none" w="med" len="med"/>
                      <a:tailEnd type="none" w="med" len="med"/>
                    </a:lnB>
                    <a:solidFill>
                      <a:srgbClr val="FFFFFF"/>
                    </a:solidFill>
                  </a:tcPr>
                </a:tc>
                <a:tc>
                  <a:txBody>
                    <a:bodyPr/>
                    <a:lstStyle/>
                    <a:p>
                      <a:pPr marL="0" indent="0" algn="l">
                        <a:buNone/>
                      </a:pPr>
                      <a:r>
                        <a:rPr lang="en-US" sz="1400" b="1" dirty="0">
                          <a:solidFill>
                            <a:srgbClr val="19323C"/>
                          </a:solidFill>
                          <a:latin typeface="Aptos" pitchFamily="34" charset="0"/>
                          <a:ea typeface="Aptos" pitchFamily="34" charset="-122"/>
                          <a:cs typeface="Aptos" pitchFamily="34" charset="-120"/>
                        </a:rPr>
                        <a:t>Travaux, auteurs, institutions, OA, thèmes</a:t>
                      </a:r>
                      <a:endParaRPr lang="en-US" sz="1400" dirty="0">
                        <a:latin typeface="Aptos" charset="0"/>
                        <a:ea typeface="Aptos" charset="0"/>
                        <a:cs typeface="Aptos" charset="0"/>
                      </a:endParaRPr>
                    </a:p>
                  </a:txBody>
                  <a:tcPr marL="64008" marR="64008" marT="64008" marB="64008">
                    <a:lnL w="12700" cap="flat" cmpd="sng" algn="ctr">
                      <a:solidFill>
                        <a:srgbClr val="D7E1E6"/>
                      </a:solidFill>
                      <a:prstDash val="solid"/>
                      <a:round/>
                      <a:headEnd type="none" w="med" len="med"/>
                      <a:tailEnd type="none" w="med" len="med"/>
                    </a:lnL>
                    <a:lnR w="12700" cap="flat" cmpd="sng" algn="ctr">
                      <a:solidFill>
                        <a:srgbClr val="D7E1E6"/>
                      </a:solidFill>
                      <a:prstDash val="solid"/>
                      <a:round/>
                      <a:headEnd type="none" w="med" len="med"/>
                      <a:tailEnd type="none" w="med" len="med"/>
                    </a:lnR>
                    <a:lnT w="12700" cap="flat" cmpd="sng" algn="ctr">
                      <a:solidFill>
                        <a:srgbClr val="D7E1E6"/>
                      </a:solidFill>
                      <a:prstDash val="solid"/>
                      <a:round/>
                      <a:headEnd type="none" w="med" len="med"/>
                      <a:tailEnd type="none" w="med" len="med"/>
                    </a:lnT>
                    <a:lnB w="12700" cap="flat" cmpd="sng" algn="ctr">
                      <a:solidFill>
                        <a:srgbClr val="D7E1E6"/>
                      </a:solidFill>
                      <a:prstDash val="solid"/>
                      <a:round/>
                      <a:headEnd type="none" w="med" len="med"/>
                      <a:tailEnd type="none" w="med" len="med"/>
                    </a:lnB>
                    <a:solidFill>
                      <a:srgbClr val="FFFFFF"/>
                    </a:solidFill>
                  </a:tcPr>
                </a:tc>
                <a:tc>
                  <a:txBody>
                    <a:bodyPr/>
                    <a:lstStyle/>
                    <a:p>
                      <a:pPr marL="0" indent="0" algn="l">
                        <a:buNone/>
                      </a:pPr>
                      <a:r>
                        <a:rPr lang="en-US" sz="1400" b="1" dirty="0">
                          <a:solidFill>
                            <a:srgbClr val="19323C"/>
                          </a:solidFill>
                          <a:latin typeface="Aptos" pitchFamily="34" charset="0"/>
                          <a:ea typeface="Aptos" pitchFamily="34" charset="-122"/>
                          <a:cs typeface="Aptos" pitchFamily="34" charset="-120"/>
                        </a:rPr>
                        <a:t>Analytique ouverte et reproductible</a:t>
                      </a:r>
                      <a:endParaRPr lang="en-US" sz="1400" dirty="0">
                        <a:latin typeface="Aptos" charset="0"/>
                        <a:ea typeface="Aptos" charset="0"/>
                        <a:cs typeface="Aptos" charset="0"/>
                      </a:endParaRPr>
                    </a:p>
                  </a:txBody>
                  <a:tcPr marL="64008" marR="64008" marT="64008" marB="64008">
                    <a:lnL w="12700" cap="flat" cmpd="sng" algn="ctr">
                      <a:solidFill>
                        <a:srgbClr val="D7E1E6"/>
                      </a:solidFill>
                      <a:prstDash val="solid"/>
                      <a:round/>
                      <a:headEnd type="none" w="med" len="med"/>
                      <a:tailEnd type="none" w="med" len="med"/>
                    </a:lnL>
                    <a:lnR w="12700" cap="flat" cmpd="sng" algn="ctr">
                      <a:solidFill>
                        <a:srgbClr val="D7E1E6"/>
                      </a:solidFill>
                      <a:prstDash val="solid"/>
                      <a:round/>
                      <a:headEnd type="none" w="med" len="med"/>
                      <a:tailEnd type="none" w="med" len="med"/>
                    </a:lnR>
                    <a:lnT w="12700" cap="flat" cmpd="sng" algn="ctr">
                      <a:solidFill>
                        <a:srgbClr val="D7E1E6"/>
                      </a:solidFill>
                      <a:prstDash val="solid"/>
                      <a:round/>
                      <a:headEnd type="none" w="med" len="med"/>
                      <a:tailEnd type="none" w="med" len="med"/>
                    </a:lnT>
                    <a:lnB w="12700" cap="flat" cmpd="sng" algn="ctr">
                      <a:solidFill>
                        <a:srgbClr val="D7E1E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475488">
                <a:tc>
                  <a:txBody>
                    <a:bodyPr/>
                    <a:lstStyle/>
                    <a:p>
                      <a:pPr marL="0" indent="0" algn="l">
                        <a:buNone/>
                      </a:pPr>
                      <a:r>
                        <a:rPr lang="en-US" sz="1400" b="1" dirty="0">
                          <a:solidFill>
                            <a:srgbClr val="19323C"/>
                          </a:solidFill>
                          <a:latin typeface="Aptos" pitchFamily="34" charset="0"/>
                          <a:ea typeface="Aptos" pitchFamily="34" charset="-122"/>
                          <a:cs typeface="Aptos" pitchFamily="34" charset="-120"/>
                        </a:rPr>
                        <a:t>Google Scholar</a:t>
                      </a:r>
                      <a:endParaRPr lang="en-US" sz="1400" dirty="0">
                        <a:latin typeface="Aptos" charset="0"/>
                        <a:ea typeface="Aptos" charset="0"/>
                        <a:cs typeface="Aptos" charset="0"/>
                      </a:endParaRPr>
                    </a:p>
                  </a:txBody>
                  <a:tcPr marL="64008" marR="64008" marT="64008" marB="64008">
                    <a:lnL w="12700" cap="flat" cmpd="sng" algn="ctr">
                      <a:solidFill>
                        <a:srgbClr val="D7E1E6"/>
                      </a:solidFill>
                      <a:prstDash val="solid"/>
                      <a:round/>
                      <a:headEnd type="none" w="med" len="med"/>
                      <a:tailEnd type="none" w="med" len="med"/>
                    </a:lnL>
                    <a:lnR w="12700" cap="flat" cmpd="sng" algn="ctr">
                      <a:solidFill>
                        <a:srgbClr val="D7E1E6"/>
                      </a:solidFill>
                      <a:prstDash val="solid"/>
                      <a:round/>
                      <a:headEnd type="none" w="med" len="med"/>
                      <a:tailEnd type="none" w="med" len="med"/>
                    </a:lnR>
                    <a:lnT w="12700" cap="flat" cmpd="sng" algn="ctr">
                      <a:solidFill>
                        <a:srgbClr val="D7E1E6"/>
                      </a:solidFill>
                      <a:prstDash val="solid"/>
                      <a:round/>
                      <a:headEnd type="none" w="med" len="med"/>
                      <a:tailEnd type="none" w="med" len="med"/>
                    </a:lnT>
                    <a:lnB w="12700" cap="flat" cmpd="sng" algn="ctr">
                      <a:solidFill>
                        <a:srgbClr val="D7E1E6"/>
                      </a:solidFill>
                      <a:prstDash val="solid"/>
                      <a:round/>
                      <a:headEnd type="none" w="med" len="med"/>
                      <a:tailEnd type="none" w="med" len="med"/>
                    </a:lnB>
                    <a:solidFill>
                      <a:srgbClr val="FFFFFF"/>
                    </a:solidFill>
                  </a:tcPr>
                </a:tc>
                <a:tc>
                  <a:txBody>
                    <a:bodyPr/>
                    <a:lstStyle/>
                    <a:p>
                      <a:pPr marL="0" indent="0" algn="l">
                        <a:buNone/>
                      </a:pPr>
                      <a:r>
                        <a:rPr lang="en-US" sz="1400" b="1" dirty="0">
                          <a:solidFill>
                            <a:srgbClr val="19323C"/>
                          </a:solidFill>
                          <a:latin typeface="Aptos" pitchFamily="34" charset="0"/>
                          <a:ea typeface="Aptos" pitchFamily="34" charset="-122"/>
                          <a:cs typeface="Aptos" pitchFamily="34" charset="-120"/>
                        </a:rPr>
                        <a:t>Très large repérage</a:t>
                      </a:r>
                      <a:endParaRPr lang="en-US" sz="1400" dirty="0">
                        <a:latin typeface="Aptos" charset="0"/>
                        <a:ea typeface="Aptos" charset="0"/>
                        <a:cs typeface="Aptos" charset="0"/>
                      </a:endParaRPr>
                    </a:p>
                  </a:txBody>
                  <a:tcPr marL="64008" marR="64008" marT="64008" marB="64008">
                    <a:lnL w="12700" cap="flat" cmpd="sng" algn="ctr">
                      <a:solidFill>
                        <a:srgbClr val="D7E1E6"/>
                      </a:solidFill>
                      <a:prstDash val="solid"/>
                      <a:round/>
                      <a:headEnd type="none" w="med" len="med"/>
                      <a:tailEnd type="none" w="med" len="med"/>
                    </a:lnL>
                    <a:lnR w="12700" cap="flat" cmpd="sng" algn="ctr">
                      <a:solidFill>
                        <a:srgbClr val="D7E1E6"/>
                      </a:solidFill>
                      <a:prstDash val="solid"/>
                      <a:round/>
                      <a:headEnd type="none" w="med" len="med"/>
                      <a:tailEnd type="none" w="med" len="med"/>
                    </a:lnR>
                    <a:lnT w="12700" cap="flat" cmpd="sng" algn="ctr">
                      <a:solidFill>
                        <a:srgbClr val="D7E1E6"/>
                      </a:solidFill>
                      <a:prstDash val="solid"/>
                      <a:round/>
                      <a:headEnd type="none" w="med" len="med"/>
                      <a:tailEnd type="none" w="med" len="med"/>
                    </a:lnT>
                    <a:lnB w="12700" cap="flat" cmpd="sng" algn="ctr">
                      <a:solidFill>
                        <a:srgbClr val="D7E1E6"/>
                      </a:solidFill>
                      <a:prstDash val="solid"/>
                      <a:round/>
                      <a:headEnd type="none" w="med" len="med"/>
                      <a:tailEnd type="none" w="med" len="med"/>
                    </a:lnB>
                    <a:solidFill>
                      <a:srgbClr val="FFFFFF"/>
                    </a:solidFill>
                  </a:tcPr>
                </a:tc>
                <a:tc>
                  <a:txBody>
                    <a:bodyPr/>
                    <a:lstStyle/>
                    <a:p>
                      <a:pPr marL="0" indent="0" algn="l">
                        <a:buNone/>
                      </a:pPr>
                      <a:r>
                        <a:rPr lang="en-US" sz="1400" b="1" dirty="0">
                          <a:solidFill>
                            <a:srgbClr val="19323C"/>
                          </a:solidFill>
                          <a:latin typeface="Aptos" pitchFamily="34" charset="0"/>
                          <a:ea typeface="Aptos" pitchFamily="34" charset="-122"/>
                          <a:cs typeface="Aptos" pitchFamily="34" charset="-120"/>
                        </a:rPr>
                        <a:t>Exploration individuelle</a:t>
                      </a:r>
                      <a:endParaRPr lang="en-US" sz="1400" dirty="0">
                        <a:latin typeface="Aptos" charset="0"/>
                        <a:ea typeface="Aptos" charset="0"/>
                        <a:cs typeface="Aptos" charset="0"/>
                      </a:endParaRPr>
                    </a:p>
                  </a:txBody>
                  <a:tcPr marL="64008" marR="64008" marT="64008" marB="64008">
                    <a:lnL w="12700" cap="flat" cmpd="sng" algn="ctr">
                      <a:solidFill>
                        <a:srgbClr val="D7E1E6"/>
                      </a:solidFill>
                      <a:prstDash val="solid"/>
                      <a:round/>
                      <a:headEnd type="none" w="med" len="med"/>
                      <a:tailEnd type="none" w="med" len="med"/>
                    </a:lnL>
                    <a:lnR w="12700" cap="flat" cmpd="sng" algn="ctr">
                      <a:solidFill>
                        <a:srgbClr val="D7E1E6"/>
                      </a:solidFill>
                      <a:prstDash val="solid"/>
                      <a:round/>
                      <a:headEnd type="none" w="med" len="med"/>
                      <a:tailEnd type="none" w="med" len="med"/>
                    </a:lnR>
                    <a:lnT w="12700" cap="flat" cmpd="sng" algn="ctr">
                      <a:solidFill>
                        <a:srgbClr val="D7E1E6"/>
                      </a:solidFill>
                      <a:prstDash val="solid"/>
                      <a:round/>
                      <a:headEnd type="none" w="med" len="med"/>
                      <a:tailEnd type="none" w="med" len="med"/>
                    </a:lnT>
                    <a:lnB w="12700" cap="flat" cmpd="sng" algn="ctr">
                      <a:solidFill>
                        <a:srgbClr val="D7E1E6"/>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bl>
          </a:graphicData>
        </a:graphic>
      </p:graphicFrame>
      <p:sp>
        <p:nvSpPr>
          <p:cNvPr id="4" name="Shape 1"/>
          <p:cNvSpPr/>
          <p:nvPr/>
        </p:nvSpPr>
        <p:spPr>
          <a:xfrm>
            <a:off x="640080" y="5897880"/>
            <a:ext cx="10927080" cy="384048"/>
          </a:xfrm>
          <a:prstGeom prst="roundRect">
            <a:avLst>
              <a:gd name="adj" fmla="val 9524"/>
            </a:avLst>
          </a:prstGeom>
          <a:solidFill>
            <a:srgbClr val="2E7D8A">
              <a:alpha val="91000"/>
            </a:srgbClr>
          </a:solidFill>
          <a:ln w="12700">
            <a:solidFill>
              <a:srgbClr val="2E7D8A"/>
            </a:solidFill>
            <a:prstDash val="solid"/>
          </a:ln>
        </p:spPr>
        <p:txBody>
          <a:bodyPr/>
          <a:lstStyle/>
          <a:p>
            <a:endParaRPr lang="fr-FR"/>
          </a:p>
        </p:txBody>
      </p:sp>
      <p:sp>
        <p:nvSpPr>
          <p:cNvPr id="5" name="Text 2"/>
          <p:cNvSpPr/>
          <p:nvPr/>
        </p:nvSpPr>
        <p:spPr>
          <a:xfrm>
            <a:off x="841248" y="6007608"/>
            <a:ext cx="10515600" cy="164592"/>
          </a:xfrm>
          <a:prstGeom prst="rect">
            <a:avLst/>
          </a:prstGeom>
          <a:noFill/>
          <a:ln/>
        </p:spPr>
        <p:txBody>
          <a:bodyPr wrap="square" rtlCol="0" anchor="ctr"/>
          <a:lstStyle/>
          <a:p>
            <a:pPr marL="0" indent="0" algn="ctr">
              <a:buNone/>
            </a:pPr>
            <a:r>
              <a:rPr lang="en-US" sz="1100" b="1" dirty="0">
                <a:solidFill>
                  <a:srgbClr val="FFFFFF"/>
                </a:solidFill>
              </a:rPr>
              <a:t>Aucune base n’est neutre. Le choix de source est déjà un choix méthodologique.</a:t>
            </a:r>
            <a:endParaRPr lang="en-US" sz="1100" dirty="0"/>
          </a:p>
        </p:txBody>
      </p:sp>
      <p:sp>
        <p:nvSpPr>
          <p:cNvPr id="6" name="Text 3"/>
          <p:cNvSpPr/>
          <p:nvPr/>
        </p:nvSpPr>
        <p:spPr>
          <a:xfrm>
            <a:off x="320040" y="6583680"/>
            <a:ext cx="3108960" cy="146304"/>
          </a:xfrm>
          <a:prstGeom prst="rect">
            <a:avLst/>
          </a:prstGeom>
          <a:noFill/>
          <a:ln/>
        </p:spPr>
        <p:txBody>
          <a:bodyPr wrap="square" rtlCol="0" anchor="ctr"/>
          <a:lstStyle/>
          <a:p>
            <a:pPr marL="0" indent="0">
              <a:buNone/>
            </a:pPr>
            <a:r>
              <a:rPr lang="en-US" sz="900" dirty="0">
                <a:solidFill>
                  <a:srgbClr val="FFFFFF"/>
                </a:solidFill>
                <a:latin typeface="Aptos" pitchFamily="34" charset="0"/>
                <a:ea typeface="Aptos" pitchFamily="34" charset="-122"/>
                <a:cs typeface="Aptos" pitchFamily="34" charset="-120"/>
              </a:rPr>
              <a:t>DU Données de la recherche</a:t>
            </a:r>
            <a:endParaRPr lang="en-US" sz="900" dirty="0"/>
          </a:p>
        </p:txBody>
      </p:sp>
      <p:sp>
        <p:nvSpPr>
          <p:cNvPr id="25" name="Slide Number Placeholder 0"/>
          <p:cNvSpPr>
            <a:spLocks noGrp="1"/>
          </p:cNvSpPr>
          <p:nvPr>
            <p:ph type="sldNum" sz="quarter" idx="4294967295"/>
          </p:nvPr>
        </p:nvSpPr>
        <p:spPr>
          <a:xfrm>
            <a:off x="11430000" y="6565392"/>
            <a:ext cx="411480" cy="182880"/>
          </a:xfrm>
          <a:prstGeom prst="rect">
            <a:avLst/>
          </a:prstGeom>
          <a:extLst>
            <a:ext uri="{C572A759-6A51-4108-AA02-DFA0A04FC94B}">
              <ma14:wrappingTextBoxFlag xmlns:ma14="http://schemas.microsoft.com/office/mac/drawingml/2011/main" xmlns="" val="0"/>
            </a:ext>
          </a:extLst>
        </p:spPr>
        <p:txBody>
          <a:bodyPr/>
          <a:lstStyle>
            <a:lvl1pPr>
              <a:defRPr sz="1000">
                <a:solidFill>
                  <a:srgbClr val="FFFFFF"/>
                </a:solidFill>
                <a:latin typeface="Aptos"/>
                <a:ea typeface="Aptos"/>
                <a:cs typeface="Aptos"/>
              </a:defRPr>
            </a:lvl1pPr>
          </a:lstStyle>
          <a:p>
            <a:pPr algn="ctr"/>
            <a:fld id="{F7021451-1387-4CA6-816F-3879F97B5CBC}" type="slidenum">
              <a:rPr lang="en-US" b="0"/>
              <a:t>31</a:t>
            </a:fld>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re 1">
            <a:extLst>
              <a:ext uri="{FF2B5EF4-FFF2-40B4-BE49-F238E27FC236}">
                <a16:creationId xmlns:a16="http://schemas.microsoft.com/office/drawing/2014/main" id="{EDFA8482-3287-DC41-80F4-64EB21997580}"/>
              </a:ext>
            </a:extLst>
          </p:cNvPr>
          <p:cNvSpPr>
            <a:spLocks noGrp="1"/>
          </p:cNvSpPr>
          <p:nvPr>
            <p:ph type="title"/>
          </p:nvPr>
        </p:nvSpPr>
        <p:spPr>
          <a:xfrm>
            <a:off x="1371599" y="294538"/>
            <a:ext cx="9895951" cy="1033669"/>
          </a:xfrm>
        </p:spPr>
        <p:txBody>
          <a:bodyPr>
            <a:normAutofit/>
          </a:bodyPr>
          <a:lstStyle/>
          <a:p>
            <a:r>
              <a:rPr lang="fr-FR" sz="3400" dirty="0">
                <a:solidFill>
                  <a:srgbClr val="FFFFFF"/>
                </a:solidFill>
              </a:rPr>
              <a:t>Indicateurs </a:t>
            </a:r>
            <a:r>
              <a:rPr lang="fr-FR" sz="3400" dirty="0" err="1">
                <a:solidFill>
                  <a:srgbClr val="FFFFFF"/>
                </a:solidFill>
              </a:rPr>
              <a:t>univarié</a:t>
            </a:r>
            <a:br>
              <a:rPr lang="fr-FR" sz="3400" dirty="0">
                <a:solidFill>
                  <a:srgbClr val="FFFFFF"/>
                </a:solidFill>
              </a:rPr>
            </a:br>
            <a:endParaRPr lang="fr-FR" sz="3400" dirty="0">
              <a:solidFill>
                <a:srgbClr val="FFFFFF"/>
              </a:solidFill>
            </a:endParaRPr>
          </a:p>
        </p:txBody>
      </p:sp>
      <p:sp>
        <p:nvSpPr>
          <p:cNvPr id="3" name="Espace réservé du contenu 2">
            <a:extLst>
              <a:ext uri="{FF2B5EF4-FFF2-40B4-BE49-F238E27FC236}">
                <a16:creationId xmlns:a16="http://schemas.microsoft.com/office/drawing/2014/main" id="{B7712B8A-6BF5-E44A-873E-C89287AE2DEC}"/>
              </a:ext>
            </a:extLst>
          </p:cNvPr>
          <p:cNvSpPr>
            <a:spLocks noGrp="1"/>
          </p:cNvSpPr>
          <p:nvPr>
            <p:ph idx="1"/>
          </p:nvPr>
        </p:nvSpPr>
        <p:spPr>
          <a:xfrm>
            <a:off x="1371599" y="2318197"/>
            <a:ext cx="9724031" cy="3683358"/>
          </a:xfrm>
        </p:spPr>
        <p:txBody>
          <a:bodyPr anchor="ctr">
            <a:normAutofit/>
          </a:bodyPr>
          <a:lstStyle/>
          <a:p>
            <a:pPr marL="0" indent="0">
              <a:buNone/>
            </a:pPr>
            <a:r>
              <a:rPr lang="fr-FR" sz="2000" dirty="0"/>
              <a:t>Les principaux indicateurs </a:t>
            </a:r>
            <a:r>
              <a:rPr lang="fr-FR" sz="2000" dirty="0" err="1"/>
              <a:t>univariés</a:t>
            </a:r>
            <a:r>
              <a:rPr lang="fr-FR" sz="2000" dirty="0"/>
              <a:t> utilisés sont : le dénombrement de publications, le décompte des citations et les cooccurrences combinées selon un critère donné : les revues, les auteurs, les organismes, ou les thèmes. </a:t>
            </a:r>
          </a:p>
          <a:p>
            <a:pPr marL="0" indent="0">
              <a:buNone/>
            </a:pPr>
            <a:endParaRPr lang="fr-FR" sz="2000" dirty="0"/>
          </a:p>
          <a:p>
            <a:pPr marL="0" indent="0">
              <a:buNone/>
            </a:pPr>
            <a:r>
              <a:rPr lang="fr-FR" sz="2000" b="1" dirty="0"/>
              <a:t>Evaluation des chercheurs</a:t>
            </a:r>
          </a:p>
          <a:p>
            <a:pPr>
              <a:buFont typeface="Wingdings" pitchFamily="2" charset="2"/>
              <a:buChar char="ü"/>
            </a:pPr>
            <a:r>
              <a:rPr lang="fr-FR" sz="2000" dirty="0"/>
              <a:t>Le principal moyen d’évaluation des chercheurs et de leur productivité reste le nombre d’articles et leur taux de citations pour mesurer leur impact au sein de la communauté scientifique. </a:t>
            </a:r>
          </a:p>
          <a:p>
            <a:pPr>
              <a:buFont typeface="Wingdings" pitchFamily="2" charset="2"/>
              <a:buChar char="ü"/>
            </a:pPr>
            <a:r>
              <a:rPr lang="fr-FR" sz="2000" dirty="0"/>
              <a:t>Le Journal citation reports (JCR) de l’ISI offre un classement de 4200 revues prestigieuses sur la base de ces deux indicateurs. </a:t>
            </a:r>
          </a:p>
        </p:txBody>
      </p:sp>
    </p:spTree>
    <p:extLst>
      <p:ext uri="{BB962C8B-B14F-4D97-AF65-F5344CB8AC3E}">
        <p14:creationId xmlns:p14="http://schemas.microsoft.com/office/powerpoint/2010/main" val="27506778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re 1">
            <a:extLst>
              <a:ext uri="{FF2B5EF4-FFF2-40B4-BE49-F238E27FC236}">
                <a16:creationId xmlns:a16="http://schemas.microsoft.com/office/drawing/2014/main" id="{C503D601-14A6-EA45-8FEA-8EA3F15310DF}"/>
              </a:ext>
            </a:extLst>
          </p:cNvPr>
          <p:cNvSpPr>
            <a:spLocks noGrp="1"/>
          </p:cNvSpPr>
          <p:nvPr>
            <p:ph type="title"/>
          </p:nvPr>
        </p:nvSpPr>
        <p:spPr>
          <a:xfrm>
            <a:off x="1371599" y="294538"/>
            <a:ext cx="9895951" cy="1033669"/>
          </a:xfrm>
        </p:spPr>
        <p:txBody>
          <a:bodyPr>
            <a:normAutofit/>
          </a:bodyPr>
          <a:lstStyle/>
          <a:p>
            <a:r>
              <a:rPr lang="fr-FR" sz="3400" b="1" dirty="0">
                <a:solidFill>
                  <a:srgbClr val="FFFFFF"/>
                </a:solidFill>
              </a:rPr>
              <a:t>Evaluation des revues</a:t>
            </a:r>
            <a:br>
              <a:rPr lang="fr-FR" sz="3400" b="1" dirty="0">
                <a:solidFill>
                  <a:srgbClr val="FFFFFF"/>
                </a:solidFill>
              </a:rPr>
            </a:br>
            <a:endParaRPr lang="fr-FR" sz="3400" dirty="0">
              <a:solidFill>
                <a:srgbClr val="FFFFFF"/>
              </a:solidFill>
            </a:endParaRPr>
          </a:p>
        </p:txBody>
      </p:sp>
      <p:sp>
        <p:nvSpPr>
          <p:cNvPr id="3" name="Espace réservé du contenu 2">
            <a:extLst>
              <a:ext uri="{FF2B5EF4-FFF2-40B4-BE49-F238E27FC236}">
                <a16:creationId xmlns:a16="http://schemas.microsoft.com/office/drawing/2014/main" id="{26C45B58-40FA-3B4D-B182-B780A0E55D7C}"/>
              </a:ext>
            </a:extLst>
          </p:cNvPr>
          <p:cNvSpPr>
            <a:spLocks noGrp="1"/>
          </p:cNvSpPr>
          <p:nvPr>
            <p:ph idx="1"/>
          </p:nvPr>
        </p:nvSpPr>
        <p:spPr>
          <a:xfrm>
            <a:off x="1371599" y="2318197"/>
            <a:ext cx="9724031" cy="3683358"/>
          </a:xfrm>
        </p:spPr>
        <p:txBody>
          <a:bodyPr anchor="ctr">
            <a:noAutofit/>
          </a:bodyPr>
          <a:lstStyle/>
          <a:p>
            <a:pPr marL="0" indent="0" algn="just">
              <a:buNone/>
            </a:pPr>
            <a:endParaRPr lang="fr-FR" sz="2200" dirty="0"/>
          </a:p>
          <a:p>
            <a:pPr marL="0" indent="0" algn="just">
              <a:buNone/>
            </a:pPr>
            <a:r>
              <a:rPr lang="fr-FR" sz="2200" dirty="0"/>
              <a:t>Deux indicateurs ont été introduits par Garfield en 1969 pour mesurer l’impact et la qualité des revues à l’échelle internationale : </a:t>
            </a:r>
          </a:p>
          <a:p>
            <a:pPr marL="0" indent="0" algn="just">
              <a:buNone/>
            </a:pPr>
            <a:endParaRPr lang="fr-FR" sz="2200" dirty="0"/>
          </a:p>
          <a:p>
            <a:pPr marL="0" indent="0" algn="just">
              <a:buNone/>
            </a:pPr>
            <a:r>
              <a:rPr lang="fr-FR" sz="2200" dirty="0"/>
              <a:t>1/ Le facteur d’impact mesure l’utilisation des articles en calculant le nombre de citations reçues pour les articles publiés par une revue pendant les deux années précédentes, divisé par le nombre d'articles publiés par cette même revue pour les deux années précédentes ;</a:t>
            </a:r>
          </a:p>
          <a:p>
            <a:pPr marL="0" indent="0" algn="just">
              <a:buNone/>
            </a:pPr>
            <a:endParaRPr lang="fr-FR" sz="2200" dirty="0"/>
          </a:p>
          <a:p>
            <a:pPr marL="0" indent="0" algn="just">
              <a:buNone/>
            </a:pPr>
            <a:r>
              <a:rPr lang="fr-FR" sz="2200" dirty="0"/>
              <a:t>2/ L’indice d’immédiateté qui donne une indication sur la rapidité d’utilisation des articles. Calculé à partir du nombre de citations reçues pour les articles publiés durant l’année, divisé par le nombre d'articles publiés cette année-là.</a:t>
            </a:r>
          </a:p>
          <a:p>
            <a:pPr algn="just"/>
            <a:endParaRPr lang="fr-FR" sz="2200" dirty="0"/>
          </a:p>
        </p:txBody>
      </p:sp>
    </p:spTree>
    <p:extLst>
      <p:ext uri="{BB962C8B-B14F-4D97-AF65-F5344CB8AC3E}">
        <p14:creationId xmlns:p14="http://schemas.microsoft.com/office/powerpoint/2010/main" val="4688757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Espace réservé du contenu 2">
            <a:extLst>
              <a:ext uri="{FF2B5EF4-FFF2-40B4-BE49-F238E27FC236}">
                <a16:creationId xmlns:a16="http://schemas.microsoft.com/office/drawing/2014/main" id="{6A221043-FCF3-434A-8EF7-92B0AC52C2B3}"/>
              </a:ext>
            </a:extLst>
          </p:cNvPr>
          <p:cNvSpPr>
            <a:spLocks noGrp="1"/>
          </p:cNvSpPr>
          <p:nvPr>
            <p:ph idx="1"/>
          </p:nvPr>
        </p:nvSpPr>
        <p:spPr>
          <a:xfrm>
            <a:off x="1371599" y="2318197"/>
            <a:ext cx="9724031" cy="3683358"/>
          </a:xfrm>
        </p:spPr>
        <p:txBody>
          <a:bodyPr anchor="ctr">
            <a:normAutofit fontScale="92500" lnSpcReduction="20000"/>
          </a:bodyPr>
          <a:lstStyle/>
          <a:p>
            <a:pPr marL="0" indent="0" algn="just">
              <a:buNone/>
            </a:pPr>
            <a:r>
              <a:rPr lang="fr-FR" sz="2000" b="1" dirty="0"/>
              <a:t> </a:t>
            </a:r>
          </a:p>
          <a:p>
            <a:pPr marL="0" indent="0" algn="just">
              <a:buNone/>
            </a:pPr>
            <a:r>
              <a:rPr lang="fr-FR" sz="2000" dirty="0"/>
              <a:t>L’analyse bidimensionnelle est une analyse statistique des données qui permet de décrire les relations entre différents éléments bibliographiques : </a:t>
            </a:r>
            <a:r>
              <a:rPr lang="fr-FR" sz="2000" dirty="0" err="1"/>
              <a:t>cocitations</a:t>
            </a:r>
            <a:r>
              <a:rPr lang="fr-FR" sz="2000" dirty="0"/>
              <a:t>, </a:t>
            </a:r>
            <a:r>
              <a:rPr lang="fr-FR" sz="2000" dirty="0" err="1"/>
              <a:t>co</a:t>
            </a:r>
            <a:r>
              <a:rPr lang="fr-FR" sz="2000" dirty="0"/>
              <a:t>-publications, cooccurrences de mots, etc.</a:t>
            </a:r>
          </a:p>
          <a:p>
            <a:pPr marL="0" indent="0" algn="just">
              <a:buNone/>
            </a:pPr>
            <a:endParaRPr lang="fr-FR" sz="2000" dirty="0"/>
          </a:p>
          <a:p>
            <a:pPr algn="just"/>
            <a:r>
              <a:rPr lang="fr-FR" sz="2000" dirty="0"/>
              <a:t>Les </a:t>
            </a:r>
            <a:r>
              <a:rPr lang="fr-FR" sz="2000" dirty="0" err="1"/>
              <a:t>copublications</a:t>
            </a:r>
            <a:r>
              <a:rPr lang="fr-FR" sz="2000" dirty="0"/>
              <a:t> représentent le nombre de publications cosignées avec les auteurs d’autres organismes nationaux ou étrangers et donnent une idée sur les collaborations des chercheurs au niveau national et international. </a:t>
            </a:r>
          </a:p>
          <a:p>
            <a:pPr algn="just"/>
            <a:r>
              <a:rPr lang="fr-FR" sz="2000" dirty="0"/>
              <a:t>Les </a:t>
            </a:r>
            <a:r>
              <a:rPr lang="fr-FR" sz="2000" dirty="0" err="1"/>
              <a:t>cocitations</a:t>
            </a:r>
            <a:r>
              <a:rPr lang="fr-FR" sz="2000" dirty="0"/>
              <a:t> permettent d’une part, de mesurer l’interaction entre les auteurs et les articles, d’identifier les auteurs les plus cités censés avoir un grand apport à la discipline et d’autre part, de cartographier les réseaux thématiques. </a:t>
            </a:r>
          </a:p>
          <a:p>
            <a:pPr algn="just"/>
            <a:r>
              <a:rPr lang="fr-FR" sz="2000" dirty="0"/>
              <a:t>La méthode de cooccurrences de mots se base sur des méthodes statistiques pour découvrir les agrégats de mots et analyser les liens entre les thèmes scientifiques représentés dans un article.</a:t>
            </a:r>
          </a:p>
          <a:p>
            <a:pPr algn="just"/>
            <a:endParaRPr lang="fr-FR" sz="2000" dirty="0"/>
          </a:p>
        </p:txBody>
      </p:sp>
      <p:sp>
        <p:nvSpPr>
          <p:cNvPr id="4" name="Rectangle 3">
            <a:extLst>
              <a:ext uri="{FF2B5EF4-FFF2-40B4-BE49-F238E27FC236}">
                <a16:creationId xmlns:a16="http://schemas.microsoft.com/office/drawing/2014/main" id="{1DA0F351-C5A5-F243-B607-3E700E4BAAB5}"/>
              </a:ext>
            </a:extLst>
          </p:cNvPr>
          <p:cNvSpPr/>
          <p:nvPr/>
        </p:nvSpPr>
        <p:spPr>
          <a:xfrm>
            <a:off x="1180250" y="496371"/>
            <a:ext cx="9480096" cy="70788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fr-FR" sz="4000" b="1" i="0" u="none" strike="noStrike" kern="1200" cap="none" spc="0" normalizeH="0" baseline="0" noProof="0" dirty="0">
                <a:ln>
                  <a:noFill/>
                </a:ln>
                <a:solidFill>
                  <a:prstClr val="white"/>
                </a:solidFill>
                <a:effectLst/>
                <a:uLnTx/>
                <a:uFillTx/>
                <a:latin typeface="Calibri" panose="020F0502020204030204"/>
                <a:ea typeface="+mn-ea"/>
                <a:cs typeface="+mn-cs"/>
              </a:rPr>
              <a:t>Indicateurs bidimensionnels ou relationnels</a:t>
            </a:r>
          </a:p>
        </p:txBody>
      </p:sp>
    </p:spTree>
    <p:extLst>
      <p:ext uri="{BB962C8B-B14F-4D97-AF65-F5344CB8AC3E}">
        <p14:creationId xmlns:p14="http://schemas.microsoft.com/office/powerpoint/2010/main" val="14813445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re 1">
            <a:extLst>
              <a:ext uri="{FF2B5EF4-FFF2-40B4-BE49-F238E27FC236}">
                <a16:creationId xmlns:a16="http://schemas.microsoft.com/office/drawing/2014/main" id="{41D92EFB-FF33-A545-8655-894C7C70DA0F}"/>
              </a:ext>
            </a:extLst>
          </p:cNvPr>
          <p:cNvSpPr>
            <a:spLocks noGrp="1"/>
          </p:cNvSpPr>
          <p:nvPr>
            <p:ph type="title"/>
          </p:nvPr>
        </p:nvSpPr>
        <p:spPr>
          <a:xfrm>
            <a:off x="1371599" y="294538"/>
            <a:ext cx="9895951" cy="1033669"/>
          </a:xfrm>
        </p:spPr>
        <p:txBody>
          <a:bodyPr>
            <a:normAutofit/>
          </a:bodyPr>
          <a:lstStyle/>
          <a:p>
            <a:r>
              <a:rPr lang="fr-FR" sz="4000">
                <a:solidFill>
                  <a:srgbClr val="FFFFFF"/>
                </a:solidFill>
              </a:rPr>
              <a:t>Citations limites</a:t>
            </a:r>
          </a:p>
        </p:txBody>
      </p:sp>
      <p:sp>
        <p:nvSpPr>
          <p:cNvPr id="3" name="Espace réservé du contenu 2">
            <a:extLst>
              <a:ext uri="{FF2B5EF4-FFF2-40B4-BE49-F238E27FC236}">
                <a16:creationId xmlns:a16="http://schemas.microsoft.com/office/drawing/2014/main" id="{4B55BA64-CB8A-AC43-9974-054E2237C9FF}"/>
              </a:ext>
            </a:extLst>
          </p:cNvPr>
          <p:cNvSpPr>
            <a:spLocks noGrp="1"/>
          </p:cNvSpPr>
          <p:nvPr>
            <p:ph idx="1"/>
          </p:nvPr>
        </p:nvSpPr>
        <p:spPr>
          <a:xfrm>
            <a:off x="1371599" y="2286978"/>
            <a:ext cx="9724031" cy="4404123"/>
          </a:xfrm>
        </p:spPr>
        <p:txBody>
          <a:bodyPr anchor="ctr">
            <a:noAutofit/>
          </a:bodyPr>
          <a:lstStyle/>
          <a:p>
            <a:pPr marL="0" indent="0" algn="just">
              <a:buNone/>
            </a:pPr>
            <a:r>
              <a:rPr lang="fr-FR" sz="2000" dirty="0"/>
              <a:t>le recours aux indicateurs quantitatifs pour évaluer la recherche scientifique fait partie du système mondialisé des universités qui ne prend pas en considération les spécificités de chaque pays. </a:t>
            </a:r>
          </a:p>
          <a:p>
            <a:pPr marL="0" indent="0" algn="just">
              <a:buNone/>
            </a:pPr>
            <a:endParaRPr lang="fr-FR" sz="2000" dirty="0"/>
          </a:p>
          <a:p>
            <a:pPr marL="0" indent="0" algn="just">
              <a:buNone/>
            </a:pPr>
            <a:r>
              <a:rPr lang="fr-FR" sz="2000" dirty="0"/>
              <a:t>les bases de données ISI favorisent plus la recherche fondamentale que celle appliquée (car elle génère plus d’articles et plus de citations), les sciences et techniques sur les sciences humaines et sociales, la science publiée en anglais sur la science dans une autre langue. </a:t>
            </a:r>
          </a:p>
          <a:p>
            <a:pPr marL="0" indent="0" algn="just">
              <a:buNone/>
            </a:pPr>
            <a:endParaRPr lang="fr-FR" sz="2000" dirty="0"/>
          </a:p>
          <a:p>
            <a:pPr marL="0" indent="0" algn="just">
              <a:buNone/>
            </a:pPr>
            <a:r>
              <a:rPr lang="fr-FR" sz="2000" dirty="0"/>
              <a:t>Le Journal Citation Report (JCR) a une orientation idéologique en faveur de la science américaine en langue anglaise, qui a réduit la diversité linguistique et culturelle. </a:t>
            </a:r>
          </a:p>
          <a:p>
            <a:pPr algn="just"/>
            <a:endParaRPr lang="fr-FR" sz="2000" dirty="0"/>
          </a:p>
        </p:txBody>
      </p:sp>
    </p:spTree>
    <p:extLst>
      <p:ext uri="{BB962C8B-B14F-4D97-AF65-F5344CB8AC3E}">
        <p14:creationId xmlns:p14="http://schemas.microsoft.com/office/powerpoint/2010/main" val="22938213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name="Slide 25">
    <p:spTree>
      <p:nvGrpSpPr>
        <p:cNvPr id="1" name=""/>
        <p:cNvGrpSpPr/>
        <p:nvPr/>
      </p:nvGrpSpPr>
      <p:grpSpPr>
        <a:xfrm>
          <a:off x="0" y="0"/>
          <a:ext cx="0" cy="0"/>
          <a:chOff x="0" y="0"/>
          <a:chExt cx="0" cy="0"/>
        </a:xfrm>
      </p:grpSpPr>
      <p:sp>
        <p:nvSpPr>
          <p:cNvPr id="2" name="Text 0"/>
          <p:cNvSpPr/>
          <p:nvPr/>
        </p:nvSpPr>
        <p:spPr>
          <a:xfrm>
            <a:off x="502920" y="411480"/>
            <a:ext cx="7955280" cy="384048"/>
          </a:xfrm>
          <a:prstGeom prst="rect">
            <a:avLst/>
          </a:prstGeom>
          <a:noFill/>
          <a:ln/>
        </p:spPr>
        <p:txBody>
          <a:bodyPr wrap="square" rtlCol="0" anchor="ctr"/>
          <a:lstStyle/>
          <a:p>
            <a:pPr marL="0" indent="0">
              <a:buNone/>
            </a:pPr>
            <a:r>
              <a:rPr lang="en-US" sz="2400" b="1" dirty="0">
                <a:solidFill>
                  <a:srgbClr val="0F4C5C"/>
                </a:solidFill>
                <a:latin typeface="Aptos Display" pitchFamily="34" charset="0"/>
                <a:ea typeface="Aptos Display" pitchFamily="34" charset="-122"/>
                <a:cs typeface="Aptos Display" pitchFamily="34" charset="-120"/>
              </a:rPr>
              <a:t>De la bibliométrie à la cartographie</a:t>
            </a:r>
            <a:endParaRPr lang="en-US" sz="2400" dirty="0"/>
          </a:p>
        </p:txBody>
      </p:sp>
      <p:sp>
        <p:nvSpPr>
          <p:cNvPr id="3" name="Shape 1"/>
          <p:cNvSpPr/>
          <p:nvPr/>
        </p:nvSpPr>
        <p:spPr>
          <a:xfrm>
            <a:off x="2770632" y="2560320"/>
            <a:ext cx="274320" cy="0"/>
          </a:xfrm>
          <a:prstGeom prst="line">
            <a:avLst/>
          </a:prstGeom>
          <a:noFill/>
          <a:ln w="22860">
            <a:solidFill>
              <a:srgbClr val="2E7D8A"/>
            </a:solidFill>
            <a:prstDash val="solid"/>
            <a:headEnd type="none"/>
            <a:tailEnd type="triangle"/>
          </a:ln>
        </p:spPr>
        <p:txBody>
          <a:bodyPr/>
          <a:lstStyle/>
          <a:p>
            <a:endParaRPr lang="fr-FR"/>
          </a:p>
        </p:txBody>
      </p:sp>
      <p:sp>
        <p:nvSpPr>
          <p:cNvPr id="4" name="Shape 2"/>
          <p:cNvSpPr/>
          <p:nvPr/>
        </p:nvSpPr>
        <p:spPr>
          <a:xfrm>
            <a:off x="5084064" y="2560320"/>
            <a:ext cx="274320" cy="0"/>
          </a:xfrm>
          <a:prstGeom prst="line">
            <a:avLst/>
          </a:prstGeom>
          <a:noFill/>
          <a:ln w="22860">
            <a:solidFill>
              <a:srgbClr val="2E7D8A"/>
            </a:solidFill>
            <a:prstDash val="solid"/>
            <a:headEnd type="none"/>
            <a:tailEnd type="triangle"/>
          </a:ln>
        </p:spPr>
        <p:txBody>
          <a:bodyPr/>
          <a:lstStyle/>
          <a:p>
            <a:endParaRPr lang="fr-FR"/>
          </a:p>
        </p:txBody>
      </p:sp>
      <p:sp>
        <p:nvSpPr>
          <p:cNvPr id="5" name="Shape 3"/>
          <p:cNvSpPr/>
          <p:nvPr/>
        </p:nvSpPr>
        <p:spPr>
          <a:xfrm>
            <a:off x="7397496" y="2560320"/>
            <a:ext cx="274320" cy="0"/>
          </a:xfrm>
          <a:prstGeom prst="line">
            <a:avLst/>
          </a:prstGeom>
          <a:noFill/>
          <a:ln w="22860">
            <a:solidFill>
              <a:srgbClr val="2E7D8A"/>
            </a:solidFill>
            <a:prstDash val="solid"/>
            <a:headEnd type="none"/>
            <a:tailEnd type="triangle"/>
          </a:ln>
        </p:spPr>
        <p:txBody>
          <a:bodyPr/>
          <a:lstStyle/>
          <a:p>
            <a:endParaRPr lang="fr-FR"/>
          </a:p>
        </p:txBody>
      </p:sp>
      <p:sp>
        <p:nvSpPr>
          <p:cNvPr id="6" name="Shape 4"/>
          <p:cNvSpPr/>
          <p:nvPr/>
        </p:nvSpPr>
        <p:spPr>
          <a:xfrm>
            <a:off x="9710928" y="2560320"/>
            <a:ext cx="274320" cy="0"/>
          </a:xfrm>
          <a:prstGeom prst="line">
            <a:avLst/>
          </a:prstGeom>
          <a:noFill/>
          <a:ln w="22860">
            <a:solidFill>
              <a:srgbClr val="2E7D8A"/>
            </a:solidFill>
            <a:prstDash val="solid"/>
            <a:headEnd type="none"/>
            <a:tailEnd type="triangle"/>
          </a:ln>
        </p:spPr>
        <p:txBody>
          <a:bodyPr/>
          <a:lstStyle/>
          <a:p>
            <a:endParaRPr lang="fr-FR"/>
          </a:p>
        </p:txBody>
      </p:sp>
      <p:sp>
        <p:nvSpPr>
          <p:cNvPr id="7" name="Shape 5"/>
          <p:cNvSpPr/>
          <p:nvPr/>
        </p:nvSpPr>
        <p:spPr>
          <a:xfrm>
            <a:off x="777240" y="2057400"/>
            <a:ext cx="1993392" cy="1005840"/>
          </a:xfrm>
          <a:prstGeom prst="roundRect">
            <a:avLst>
              <a:gd name="adj" fmla="val 7273"/>
            </a:avLst>
          </a:prstGeom>
          <a:solidFill>
            <a:srgbClr val="EEF4F6"/>
          </a:solidFill>
          <a:ln w="17780">
            <a:solidFill>
              <a:srgbClr val="2E7D8A"/>
            </a:solidFill>
            <a:prstDash val="solid"/>
          </a:ln>
          <a:effectLst>
            <a:outerShdw blurRad="38100" dist="25400" dir="2700000" algn="bl" rotWithShape="0">
              <a:srgbClr val="000000">
                <a:alpha val="25000"/>
              </a:srgbClr>
            </a:outerShdw>
          </a:effectLst>
        </p:spPr>
        <p:txBody>
          <a:bodyPr/>
          <a:lstStyle/>
          <a:p>
            <a:endParaRPr lang="fr-FR"/>
          </a:p>
        </p:txBody>
      </p:sp>
      <p:sp>
        <p:nvSpPr>
          <p:cNvPr id="8" name="Text 6"/>
          <p:cNvSpPr/>
          <p:nvPr/>
        </p:nvSpPr>
        <p:spPr>
          <a:xfrm>
            <a:off x="850392" y="2112264"/>
            <a:ext cx="256032" cy="109728"/>
          </a:xfrm>
          <a:prstGeom prst="rect">
            <a:avLst/>
          </a:prstGeom>
          <a:noFill/>
          <a:ln/>
        </p:spPr>
        <p:txBody>
          <a:bodyPr wrap="square" rtlCol="0" anchor="ctr"/>
          <a:lstStyle/>
          <a:p>
            <a:pPr marL="0" indent="0" algn="l">
              <a:buNone/>
            </a:pPr>
            <a:r>
              <a:rPr lang="en-US" sz="1100" b="1" dirty="0">
                <a:solidFill>
                  <a:srgbClr val="F28C28"/>
                </a:solidFill>
              </a:rPr>
              <a:t>1</a:t>
            </a:r>
            <a:endParaRPr lang="en-US" sz="1100" dirty="0"/>
          </a:p>
        </p:txBody>
      </p:sp>
      <p:sp>
        <p:nvSpPr>
          <p:cNvPr id="9" name="Text 7"/>
          <p:cNvSpPr/>
          <p:nvPr/>
        </p:nvSpPr>
        <p:spPr>
          <a:xfrm>
            <a:off x="914400" y="2221992"/>
            <a:ext cx="1719072" cy="219456"/>
          </a:xfrm>
          <a:prstGeom prst="rect">
            <a:avLst/>
          </a:prstGeom>
          <a:noFill/>
          <a:ln/>
        </p:spPr>
        <p:txBody>
          <a:bodyPr wrap="square" rtlCol="0" anchor="ctr"/>
          <a:lstStyle/>
          <a:p>
            <a:pPr marL="0" indent="0" algn="ctr">
              <a:buNone/>
            </a:pPr>
            <a:r>
              <a:rPr lang="en-US" sz="1500" b="1" dirty="0">
                <a:solidFill>
                  <a:srgbClr val="0F4C5C"/>
                </a:solidFill>
              </a:rPr>
              <a:t>Compter</a:t>
            </a:r>
            <a:endParaRPr lang="en-US" sz="1500" dirty="0"/>
          </a:p>
        </p:txBody>
      </p:sp>
      <p:sp>
        <p:nvSpPr>
          <p:cNvPr id="10" name="Text 8"/>
          <p:cNvSpPr/>
          <p:nvPr/>
        </p:nvSpPr>
        <p:spPr>
          <a:xfrm>
            <a:off x="905256" y="2487168"/>
            <a:ext cx="1737360" cy="347472"/>
          </a:xfrm>
          <a:prstGeom prst="rect">
            <a:avLst/>
          </a:prstGeom>
          <a:noFill/>
          <a:ln/>
        </p:spPr>
        <p:txBody>
          <a:bodyPr wrap="square" rtlCol="0" anchor="ctr"/>
          <a:lstStyle/>
          <a:p>
            <a:pPr marL="0" indent="0" algn="ctr">
              <a:buNone/>
            </a:pPr>
            <a:r>
              <a:rPr lang="en-US" sz="1150" dirty="0">
                <a:solidFill>
                  <a:srgbClr val="19323C"/>
                </a:solidFill>
              </a:rPr>
              <a:t>publications, citations, sources</a:t>
            </a:r>
            <a:endParaRPr lang="en-US" sz="1150" dirty="0"/>
          </a:p>
        </p:txBody>
      </p:sp>
      <p:sp>
        <p:nvSpPr>
          <p:cNvPr id="11" name="Shape 9"/>
          <p:cNvSpPr/>
          <p:nvPr/>
        </p:nvSpPr>
        <p:spPr>
          <a:xfrm>
            <a:off x="3090672" y="2057400"/>
            <a:ext cx="1993392" cy="1005840"/>
          </a:xfrm>
          <a:prstGeom prst="roundRect">
            <a:avLst>
              <a:gd name="adj" fmla="val 7273"/>
            </a:avLst>
          </a:prstGeom>
          <a:solidFill>
            <a:srgbClr val="FFFFFF"/>
          </a:solidFill>
          <a:ln w="17780">
            <a:solidFill>
              <a:srgbClr val="2E7D8A"/>
            </a:solidFill>
            <a:prstDash val="solid"/>
          </a:ln>
          <a:effectLst>
            <a:outerShdw blurRad="38100" dist="25400" dir="2700000" algn="bl" rotWithShape="0">
              <a:srgbClr val="000000">
                <a:alpha val="25000"/>
              </a:srgbClr>
            </a:outerShdw>
          </a:effectLst>
        </p:spPr>
        <p:txBody>
          <a:bodyPr/>
          <a:lstStyle/>
          <a:p>
            <a:endParaRPr lang="fr-FR"/>
          </a:p>
        </p:txBody>
      </p:sp>
      <p:sp>
        <p:nvSpPr>
          <p:cNvPr id="12" name="Text 10"/>
          <p:cNvSpPr/>
          <p:nvPr/>
        </p:nvSpPr>
        <p:spPr>
          <a:xfrm>
            <a:off x="3163824" y="2112264"/>
            <a:ext cx="256032" cy="109728"/>
          </a:xfrm>
          <a:prstGeom prst="rect">
            <a:avLst/>
          </a:prstGeom>
          <a:noFill/>
          <a:ln/>
        </p:spPr>
        <p:txBody>
          <a:bodyPr wrap="square" rtlCol="0" anchor="ctr"/>
          <a:lstStyle/>
          <a:p>
            <a:pPr marL="0" indent="0" algn="l">
              <a:buNone/>
            </a:pPr>
            <a:r>
              <a:rPr lang="en-US" sz="1100" b="1" dirty="0">
                <a:solidFill>
                  <a:srgbClr val="F28C28"/>
                </a:solidFill>
              </a:rPr>
              <a:t>2</a:t>
            </a:r>
            <a:endParaRPr lang="en-US" sz="1100" dirty="0"/>
          </a:p>
        </p:txBody>
      </p:sp>
      <p:sp>
        <p:nvSpPr>
          <p:cNvPr id="13" name="Text 11"/>
          <p:cNvSpPr/>
          <p:nvPr/>
        </p:nvSpPr>
        <p:spPr>
          <a:xfrm>
            <a:off x="3227832" y="2221992"/>
            <a:ext cx="1719072" cy="219456"/>
          </a:xfrm>
          <a:prstGeom prst="rect">
            <a:avLst/>
          </a:prstGeom>
          <a:noFill/>
          <a:ln/>
        </p:spPr>
        <p:txBody>
          <a:bodyPr wrap="square" rtlCol="0" anchor="ctr"/>
          <a:lstStyle/>
          <a:p>
            <a:pPr marL="0" indent="0" algn="ctr">
              <a:buNone/>
            </a:pPr>
            <a:r>
              <a:rPr lang="en-US" sz="1500" b="1" dirty="0">
                <a:solidFill>
                  <a:srgbClr val="0F4C5C"/>
                </a:solidFill>
              </a:rPr>
              <a:t>Relier</a:t>
            </a:r>
            <a:endParaRPr lang="en-US" sz="1500" dirty="0"/>
          </a:p>
        </p:txBody>
      </p:sp>
      <p:sp>
        <p:nvSpPr>
          <p:cNvPr id="14" name="Text 12"/>
          <p:cNvSpPr/>
          <p:nvPr/>
        </p:nvSpPr>
        <p:spPr>
          <a:xfrm>
            <a:off x="3218688" y="2487168"/>
            <a:ext cx="1737360" cy="347472"/>
          </a:xfrm>
          <a:prstGeom prst="rect">
            <a:avLst/>
          </a:prstGeom>
          <a:noFill/>
          <a:ln/>
        </p:spPr>
        <p:txBody>
          <a:bodyPr wrap="square" rtlCol="0" anchor="ctr"/>
          <a:lstStyle/>
          <a:p>
            <a:pPr marL="0" indent="0" algn="ctr">
              <a:buNone/>
            </a:pPr>
            <a:r>
              <a:rPr lang="en-US" sz="1150" dirty="0">
                <a:solidFill>
                  <a:srgbClr val="19323C"/>
                </a:solidFill>
              </a:rPr>
              <a:t>auteurs, références, mots, institutions</a:t>
            </a:r>
            <a:endParaRPr lang="en-US" sz="1150" dirty="0"/>
          </a:p>
        </p:txBody>
      </p:sp>
      <p:sp>
        <p:nvSpPr>
          <p:cNvPr id="15" name="Shape 13"/>
          <p:cNvSpPr/>
          <p:nvPr/>
        </p:nvSpPr>
        <p:spPr>
          <a:xfrm>
            <a:off x="5404104" y="2057400"/>
            <a:ext cx="1993392" cy="1005840"/>
          </a:xfrm>
          <a:prstGeom prst="roundRect">
            <a:avLst>
              <a:gd name="adj" fmla="val 7273"/>
            </a:avLst>
          </a:prstGeom>
          <a:solidFill>
            <a:srgbClr val="EEF4F6"/>
          </a:solidFill>
          <a:ln w="17780">
            <a:solidFill>
              <a:srgbClr val="2E7D8A"/>
            </a:solidFill>
            <a:prstDash val="solid"/>
          </a:ln>
          <a:effectLst>
            <a:outerShdw blurRad="38100" dist="25400" dir="2700000" algn="bl" rotWithShape="0">
              <a:srgbClr val="000000">
                <a:alpha val="25000"/>
              </a:srgbClr>
            </a:outerShdw>
          </a:effectLst>
        </p:spPr>
        <p:txBody>
          <a:bodyPr/>
          <a:lstStyle/>
          <a:p>
            <a:endParaRPr lang="fr-FR"/>
          </a:p>
        </p:txBody>
      </p:sp>
      <p:sp>
        <p:nvSpPr>
          <p:cNvPr id="16" name="Text 14"/>
          <p:cNvSpPr/>
          <p:nvPr/>
        </p:nvSpPr>
        <p:spPr>
          <a:xfrm>
            <a:off x="5477256" y="2112264"/>
            <a:ext cx="256032" cy="109728"/>
          </a:xfrm>
          <a:prstGeom prst="rect">
            <a:avLst/>
          </a:prstGeom>
          <a:noFill/>
          <a:ln/>
        </p:spPr>
        <p:txBody>
          <a:bodyPr wrap="square" rtlCol="0" anchor="ctr"/>
          <a:lstStyle/>
          <a:p>
            <a:pPr marL="0" indent="0" algn="l">
              <a:buNone/>
            </a:pPr>
            <a:r>
              <a:rPr lang="en-US" sz="1100" b="1" dirty="0">
                <a:solidFill>
                  <a:srgbClr val="F28C28"/>
                </a:solidFill>
              </a:rPr>
              <a:t>3</a:t>
            </a:r>
            <a:endParaRPr lang="en-US" sz="1100" dirty="0"/>
          </a:p>
        </p:txBody>
      </p:sp>
      <p:sp>
        <p:nvSpPr>
          <p:cNvPr id="17" name="Text 15"/>
          <p:cNvSpPr/>
          <p:nvPr/>
        </p:nvSpPr>
        <p:spPr>
          <a:xfrm>
            <a:off x="5541264" y="2221992"/>
            <a:ext cx="1719072" cy="219456"/>
          </a:xfrm>
          <a:prstGeom prst="rect">
            <a:avLst/>
          </a:prstGeom>
          <a:noFill/>
          <a:ln/>
        </p:spPr>
        <p:txBody>
          <a:bodyPr wrap="square" rtlCol="0" anchor="ctr"/>
          <a:lstStyle/>
          <a:p>
            <a:pPr marL="0" indent="0" algn="ctr">
              <a:buNone/>
            </a:pPr>
            <a:r>
              <a:rPr lang="en-US" sz="1500" b="1" dirty="0">
                <a:solidFill>
                  <a:srgbClr val="0F4C5C"/>
                </a:solidFill>
              </a:rPr>
              <a:t>Pondérer</a:t>
            </a:r>
            <a:endParaRPr lang="en-US" sz="1500" dirty="0"/>
          </a:p>
        </p:txBody>
      </p:sp>
      <p:sp>
        <p:nvSpPr>
          <p:cNvPr id="18" name="Text 16"/>
          <p:cNvSpPr/>
          <p:nvPr/>
        </p:nvSpPr>
        <p:spPr>
          <a:xfrm>
            <a:off x="5532120" y="2487168"/>
            <a:ext cx="1737360" cy="347472"/>
          </a:xfrm>
          <a:prstGeom prst="rect">
            <a:avLst/>
          </a:prstGeom>
          <a:noFill/>
          <a:ln/>
        </p:spPr>
        <p:txBody>
          <a:bodyPr wrap="square" rtlCol="0" anchor="ctr"/>
          <a:lstStyle/>
          <a:p>
            <a:pPr marL="0" indent="0" algn="ctr">
              <a:buNone/>
            </a:pPr>
            <a:r>
              <a:rPr lang="en-US" sz="1150" dirty="0">
                <a:solidFill>
                  <a:srgbClr val="19323C"/>
                </a:solidFill>
              </a:rPr>
              <a:t>force du lien, fréquence, seuils</a:t>
            </a:r>
            <a:endParaRPr lang="en-US" sz="1150" dirty="0"/>
          </a:p>
        </p:txBody>
      </p:sp>
      <p:sp>
        <p:nvSpPr>
          <p:cNvPr id="19" name="Shape 17"/>
          <p:cNvSpPr/>
          <p:nvPr/>
        </p:nvSpPr>
        <p:spPr>
          <a:xfrm>
            <a:off x="7717536" y="2057400"/>
            <a:ext cx="1993392" cy="1005840"/>
          </a:xfrm>
          <a:prstGeom prst="roundRect">
            <a:avLst>
              <a:gd name="adj" fmla="val 7273"/>
            </a:avLst>
          </a:prstGeom>
          <a:solidFill>
            <a:srgbClr val="FFFFFF"/>
          </a:solidFill>
          <a:ln w="17780">
            <a:solidFill>
              <a:srgbClr val="2E7D8A"/>
            </a:solidFill>
            <a:prstDash val="solid"/>
          </a:ln>
          <a:effectLst>
            <a:outerShdw blurRad="38100" dist="25400" dir="2700000" algn="bl" rotWithShape="0">
              <a:srgbClr val="000000">
                <a:alpha val="25000"/>
              </a:srgbClr>
            </a:outerShdw>
          </a:effectLst>
        </p:spPr>
        <p:txBody>
          <a:bodyPr/>
          <a:lstStyle/>
          <a:p>
            <a:endParaRPr lang="fr-FR"/>
          </a:p>
        </p:txBody>
      </p:sp>
      <p:sp>
        <p:nvSpPr>
          <p:cNvPr id="20" name="Text 18"/>
          <p:cNvSpPr/>
          <p:nvPr/>
        </p:nvSpPr>
        <p:spPr>
          <a:xfrm>
            <a:off x="7790688" y="2112264"/>
            <a:ext cx="256032" cy="109728"/>
          </a:xfrm>
          <a:prstGeom prst="rect">
            <a:avLst/>
          </a:prstGeom>
          <a:noFill/>
          <a:ln/>
        </p:spPr>
        <p:txBody>
          <a:bodyPr wrap="square" rtlCol="0" anchor="ctr"/>
          <a:lstStyle/>
          <a:p>
            <a:pPr marL="0" indent="0" algn="l">
              <a:buNone/>
            </a:pPr>
            <a:r>
              <a:rPr lang="en-US" sz="1100" b="1" dirty="0">
                <a:solidFill>
                  <a:srgbClr val="F28C28"/>
                </a:solidFill>
              </a:rPr>
              <a:t>4</a:t>
            </a:r>
            <a:endParaRPr lang="en-US" sz="1100" dirty="0"/>
          </a:p>
        </p:txBody>
      </p:sp>
      <p:sp>
        <p:nvSpPr>
          <p:cNvPr id="21" name="Text 19"/>
          <p:cNvSpPr/>
          <p:nvPr/>
        </p:nvSpPr>
        <p:spPr>
          <a:xfrm>
            <a:off x="7854696" y="2221992"/>
            <a:ext cx="1719072" cy="219456"/>
          </a:xfrm>
          <a:prstGeom prst="rect">
            <a:avLst/>
          </a:prstGeom>
          <a:noFill/>
          <a:ln/>
        </p:spPr>
        <p:txBody>
          <a:bodyPr wrap="square" rtlCol="0" anchor="ctr"/>
          <a:lstStyle/>
          <a:p>
            <a:pPr marL="0" indent="0" algn="ctr">
              <a:buNone/>
            </a:pPr>
            <a:r>
              <a:rPr lang="en-US" sz="1500" b="1" dirty="0">
                <a:solidFill>
                  <a:srgbClr val="0F4C5C"/>
                </a:solidFill>
              </a:rPr>
              <a:t>Spatialiser</a:t>
            </a:r>
            <a:endParaRPr lang="en-US" sz="1500" dirty="0"/>
          </a:p>
        </p:txBody>
      </p:sp>
      <p:sp>
        <p:nvSpPr>
          <p:cNvPr id="22" name="Text 20"/>
          <p:cNvSpPr/>
          <p:nvPr/>
        </p:nvSpPr>
        <p:spPr>
          <a:xfrm>
            <a:off x="7845552" y="2487168"/>
            <a:ext cx="1737360" cy="347472"/>
          </a:xfrm>
          <a:prstGeom prst="rect">
            <a:avLst/>
          </a:prstGeom>
          <a:noFill/>
          <a:ln/>
        </p:spPr>
        <p:txBody>
          <a:bodyPr wrap="square" rtlCol="0" anchor="ctr"/>
          <a:lstStyle/>
          <a:p>
            <a:pPr marL="0" indent="0" algn="ctr">
              <a:buNone/>
            </a:pPr>
            <a:r>
              <a:rPr lang="en-US" sz="1150" dirty="0">
                <a:solidFill>
                  <a:srgbClr val="19323C"/>
                </a:solidFill>
              </a:rPr>
              <a:t>layout, clustering, densité</a:t>
            </a:r>
            <a:endParaRPr lang="en-US" sz="1150" dirty="0"/>
          </a:p>
        </p:txBody>
      </p:sp>
      <p:sp>
        <p:nvSpPr>
          <p:cNvPr id="23" name="Shape 21"/>
          <p:cNvSpPr/>
          <p:nvPr/>
        </p:nvSpPr>
        <p:spPr>
          <a:xfrm>
            <a:off x="10030968" y="2057400"/>
            <a:ext cx="1993392" cy="1005840"/>
          </a:xfrm>
          <a:prstGeom prst="roundRect">
            <a:avLst>
              <a:gd name="adj" fmla="val 7273"/>
            </a:avLst>
          </a:prstGeom>
          <a:solidFill>
            <a:srgbClr val="EEF4F6"/>
          </a:solidFill>
          <a:ln w="17780">
            <a:solidFill>
              <a:srgbClr val="2E7D8A"/>
            </a:solidFill>
            <a:prstDash val="solid"/>
          </a:ln>
          <a:effectLst>
            <a:outerShdw blurRad="38100" dist="25400" dir="2700000" algn="bl" rotWithShape="0">
              <a:srgbClr val="000000">
                <a:alpha val="25000"/>
              </a:srgbClr>
            </a:outerShdw>
          </a:effectLst>
        </p:spPr>
        <p:txBody>
          <a:bodyPr/>
          <a:lstStyle/>
          <a:p>
            <a:endParaRPr lang="fr-FR"/>
          </a:p>
        </p:txBody>
      </p:sp>
      <p:sp>
        <p:nvSpPr>
          <p:cNvPr id="24" name="Text 22"/>
          <p:cNvSpPr/>
          <p:nvPr/>
        </p:nvSpPr>
        <p:spPr>
          <a:xfrm>
            <a:off x="10104120" y="2112264"/>
            <a:ext cx="256032" cy="109728"/>
          </a:xfrm>
          <a:prstGeom prst="rect">
            <a:avLst/>
          </a:prstGeom>
          <a:noFill/>
          <a:ln/>
        </p:spPr>
        <p:txBody>
          <a:bodyPr wrap="square" rtlCol="0" anchor="ctr"/>
          <a:lstStyle/>
          <a:p>
            <a:pPr marL="0" indent="0" algn="l">
              <a:buNone/>
            </a:pPr>
            <a:r>
              <a:rPr lang="en-US" sz="1100" b="1" dirty="0">
                <a:solidFill>
                  <a:srgbClr val="F28C28"/>
                </a:solidFill>
              </a:rPr>
              <a:t>5</a:t>
            </a:r>
            <a:endParaRPr lang="en-US" sz="1100" dirty="0"/>
          </a:p>
        </p:txBody>
      </p:sp>
      <p:sp>
        <p:nvSpPr>
          <p:cNvPr id="25" name="Text 23"/>
          <p:cNvSpPr/>
          <p:nvPr/>
        </p:nvSpPr>
        <p:spPr>
          <a:xfrm>
            <a:off x="10168128" y="2221992"/>
            <a:ext cx="1719072" cy="219456"/>
          </a:xfrm>
          <a:prstGeom prst="rect">
            <a:avLst/>
          </a:prstGeom>
          <a:noFill/>
          <a:ln/>
        </p:spPr>
        <p:txBody>
          <a:bodyPr wrap="square" rtlCol="0" anchor="ctr"/>
          <a:lstStyle/>
          <a:p>
            <a:pPr marL="0" indent="0" algn="ctr">
              <a:buNone/>
            </a:pPr>
            <a:r>
              <a:rPr lang="en-US" sz="1500" b="1" dirty="0">
                <a:solidFill>
                  <a:srgbClr val="0F4C5C"/>
                </a:solidFill>
              </a:rPr>
              <a:t>Interpréter</a:t>
            </a:r>
            <a:endParaRPr lang="en-US" sz="1500" dirty="0"/>
          </a:p>
        </p:txBody>
      </p:sp>
      <p:sp>
        <p:nvSpPr>
          <p:cNvPr id="26" name="Text 24"/>
          <p:cNvSpPr/>
          <p:nvPr/>
        </p:nvSpPr>
        <p:spPr>
          <a:xfrm>
            <a:off x="10158984" y="2487168"/>
            <a:ext cx="1737360" cy="347472"/>
          </a:xfrm>
          <a:prstGeom prst="rect">
            <a:avLst/>
          </a:prstGeom>
          <a:noFill/>
          <a:ln/>
        </p:spPr>
        <p:txBody>
          <a:bodyPr wrap="square" rtlCol="0" anchor="ctr"/>
          <a:lstStyle/>
          <a:p>
            <a:pPr marL="0" indent="0" algn="ctr">
              <a:buNone/>
            </a:pPr>
            <a:r>
              <a:rPr lang="en-US" sz="1150" dirty="0">
                <a:solidFill>
                  <a:srgbClr val="19323C"/>
                </a:solidFill>
              </a:rPr>
              <a:t>communautés, ponts, marges</a:t>
            </a:r>
            <a:endParaRPr lang="en-US" sz="1150" dirty="0"/>
          </a:p>
        </p:txBody>
      </p:sp>
      <p:sp>
        <p:nvSpPr>
          <p:cNvPr id="27" name="Shape 25"/>
          <p:cNvSpPr/>
          <p:nvPr/>
        </p:nvSpPr>
        <p:spPr>
          <a:xfrm>
            <a:off x="868680" y="3977640"/>
            <a:ext cx="10287000" cy="1234440"/>
          </a:xfrm>
          <a:prstGeom prst="roundRect">
            <a:avLst>
              <a:gd name="adj" fmla="val 5926"/>
            </a:avLst>
          </a:prstGeom>
          <a:solidFill>
            <a:srgbClr val="FFFFFF"/>
          </a:solidFill>
          <a:ln w="12700">
            <a:solidFill>
              <a:srgbClr val="D7E1E6"/>
            </a:solidFill>
            <a:prstDash val="solid"/>
          </a:ln>
        </p:spPr>
        <p:txBody>
          <a:bodyPr/>
          <a:lstStyle/>
          <a:p>
            <a:endParaRPr lang="fr-FR"/>
          </a:p>
        </p:txBody>
      </p:sp>
      <p:sp>
        <p:nvSpPr>
          <p:cNvPr id="28" name="Text 26"/>
          <p:cNvSpPr/>
          <p:nvPr/>
        </p:nvSpPr>
        <p:spPr>
          <a:xfrm>
            <a:off x="1051560" y="4315968"/>
            <a:ext cx="9875520" cy="548640"/>
          </a:xfrm>
          <a:prstGeom prst="rect">
            <a:avLst/>
          </a:prstGeom>
          <a:noFill/>
          <a:ln/>
        </p:spPr>
        <p:txBody>
          <a:bodyPr wrap="square" rtlCol="0" anchor="ctr"/>
          <a:lstStyle/>
          <a:p>
            <a:pPr marL="0" indent="0" algn="ctr">
              <a:buNone/>
            </a:pPr>
            <a:r>
              <a:rPr lang="en-US" sz="1800" b="1" dirty="0">
                <a:solidFill>
                  <a:srgbClr val="19323C"/>
                </a:solidFill>
              </a:rPr>
              <a:t>Une carte de science est un objet calculé : ses choix de seuils et de sources doivent être explicités.</a:t>
            </a:r>
            <a:endParaRPr lang="en-US" sz="1800" dirty="0"/>
          </a:p>
        </p:txBody>
      </p:sp>
      <p:sp>
        <p:nvSpPr>
          <p:cNvPr id="29" name="Text 27"/>
          <p:cNvSpPr/>
          <p:nvPr/>
        </p:nvSpPr>
        <p:spPr>
          <a:xfrm>
            <a:off x="320040" y="6583680"/>
            <a:ext cx="3108960" cy="146304"/>
          </a:xfrm>
          <a:prstGeom prst="rect">
            <a:avLst/>
          </a:prstGeom>
          <a:noFill/>
          <a:ln/>
        </p:spPr>
        <p:txBody>
          <a:bodyPr wrap="square" rtlCol="0" anchor="ctr"/>
          <a:lstStyle/>
          <a:p>
            <a:pPr marL="0" indent="0">
              <a:buNone/>
            </a:pPr>
            <a:r>
              <a:rPr lang="en-US" sz="900" dirty="0">
                <a:solidFill>
                  <a:srgbClr val="FFFFFF"/>
                </a:solidFill>
                <a:latin typeface="Aptos" pitchFamily="34" charset="0"/>
                <a:ea typeface="Aptos" pitchFamily="34" charset="-122"/>
                <a:cs typeface="Aptos" pitchFamily="34" charset="-120"/>
              </a:rPr>
              <a:t>DU Données de la recherche</a:t>
            </a:r>
            <a:endParaRPr lang="en-US" sz="900" dirty="0"/>
          </a:p>
        </p:txBody>
      </p:sp>
      <p:sp>
        <p:nvSpPr>
          <p:cNvPr id="30" name="Slide Number Placeholder 0"/>
          <p:cNvSpPr>
            <a:spLocks noGrp="1"/>
          </p:cNvSpPr>
          <p:nvPr>
            <p:ph type="sldNum" sz="quarter" idx="4294967295"/>
          </p:nvPr>
        </p:nvSpPr>
        <p:spPr>
          <a:xfrm>
            <a:off x="11430000" y="6565392"/>
            <a:ext cx="411480" cy="182880"/>
          </a:xfrm>
          <a:prstGeom prst="rect">
            <a:avLst/>
          </a:prstGeom>
          <a:extLst>
            <a:ext uri="{C572A759-6A51-4108-AA02-DFA0A04FC94B}">
              <ma14:wrappingTextBoxFlag xmlns:ma14="http://schemas.microsoft.com/office/mac/drawingml/2011/main" xmlns="" val="0"/>
            </a:ext>
          </a:extLst>
        </p:spPr>
        <p:txBody>
          <a:bodyPr/>
          <a:lstStyle>
            <a:lvl1pPr>
              <a:defRPr sz="1000">
                <a:solidFill>
                  <a:srgbClr val="FFFFFF"/>
                </a:solidFill>
                <a:latin typeface="Aptos"/>
                <a:ea typeface="Aptos"/>
                <a:cs typeface="Aptos"/>
              </a:defRPr>
            </a:lvl1pPr>
          </a:lstStyle>
          <a:p>
            <a:pPr algn="ctr"/>
            <a:fld id="{F7021451-1387-4CA6-816F-3879F97B5CBC}" type="slidenum">
              <a:rPr lang="en-US" b="0"/>
              <a:t>36</a:t>
            </a:fld>
            <a:endParaRPr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name="Slide 26">
    <p:spTree>
      <p:nvGrpSpPr>
        <p:cNvPr id="1" name=""/>
        <p:cNvGrpSpPr/>
        <p:nvPr/>
      </p:nvGrpSpPr>
      <p:grpSpPr>
        <a:xfrm>
          <a:off x="0" y="0"/>
          <a:ext cx="0" cy="0"/>
          <a:chOff x="0" y="0"/>
          <a:chExt cx="0" cy="0"/>
        </a:xfrm>
      </p:grpSpPr>
      <p:sp>
        <p:nvSpPr>
          <p:cNvPr id="2" name="Text 0"/>
          <p:cNvSpPr/>
          <p:nvPr/>
        </p:nvSpPr>
        <p:spPr>
          <a:xfrm>
            <a:off x="502920" y="411480"/>
            <a:ext cx="7955280" cy="384048"/>
          </a:xfrm>
          <a:prstGeom prst="rect">
            <a:avLst/>
          </a:prstGeom>
          <a:noFill/>
          <a:ln/>
        </p:spPr>
        <p:txBody>
          <a:bodyPr wrap="square" rtlCol="0" anchor="ctr"/>
          <a:lstStyle/>
          <a:p>
            <a:pPr marL="0" indent="0">
              <a:buNone/>
            </a:pPr>
            <a:r>
              <a:rPr lang="en-US" sz="2400" b="1" dirty="0">
                <a:solidFill>
                  <a:srgbClr val="0F4C5C"/>
                </a:solidFill>
                <a:latin typeface="Aptos Display" pitchFamily="34" charset="0"/>
                <a:ea typeface="Aptos Display" pitchFamily="34" charset="-122"/>
                <a:cs typeface="Aptos Display" pitchFamily="34" charset="-120"/>
              </a:rPr>
              <a:t>Les biais majeurs à rappeler clairement</a:t>
            </a:r>
            <a:endParaRPr lang="en-US" sz="2400" dirty="0"/>
          </a:p>
        </p:txBody>
      </p:sp>
      <p:sp>
        <p:nvSpPr>
          <p:cNvPr id="3" name="Shape 1"/>
          <p:cNvSpPr/>
          <p:nvPr/>
        </p:nvSpPr>
        <p:spPr>
          <a:xfrm>
            <a:off x="640080" y="1325880"/>
            <a:ext cx="5257800" cy="4480560"/>
          </a:xfrm>
          <a:prstGeom prst="roundRect">
            <a:avLst>
              <a:gd name="adj" fmla="val 1633"/>
            </a:avLst>
          </a:prstGeom>
          <a:solidFill>
            <a:srgbClr val="FFFFFF"/>
          </a:solidFill>
          <a:ln w="15240">
            <a:solidFill>
              <a:srgbClr val="D7E1E6"/>
            </a:solidFill>
            <a:prstDash val="solid"/>
          </a:ln>
          <a:effectLst>
            <a:outerShdw blurRad="38100" dist="25400" dir="2700000" algn="bl" rotWithShape="0">
              <a:srgbClr val="000000">
                <a:alpha val="25000"/>
              </a:srgbClr>
            </a:outerShdw>
          </a:effectLst>
        </p:spPr>
        <p:txBody>
          <a:bodyPr/>
          <a:lstStyle/>
          <a:p>
            <a:endParaRPr lang="fr-FR"/>
          </a:p>
        </p:txBody>
      </p:sp>
      <p:sp>
        <p:nvSpPr>
          <p:cNvPr id="4" name="Text 2"/>
          <p:cNvSpPr/>
          <p:nvPr/>
        </p:nvSpPr>
        <p:spPr>
          <a:xfrm>
            <a:off x="868680" y="1536192"/>
            <a:ext cx="4663440" cy="256032"/>
          </a:xfrm>
          <a:prstGeom prst="rect">
            <a:avLst/>
          </a:prstGeom>
          <a:noFill/>
          <a:ln/>
        </p:spPr>
        <p:txBody>
          <a:bodyPr wrap="square" rtlCol="0" anchor="ctr"/>
          <a:lstStyle/>
          <a:p>
            <a:pPr marL="0" indent="0">
              <a:buNone/>
            </a:pPr>
            <a:r>
              <a:rPr lang="en-US" sz="1700" b="1" dirty="0">
                <a:solidFill>
                  <a:srgbClr val="0F4C5C"/>
                </a:solidFill>
              </a:rPr>
              <a:t>Biais de sources</a:t>
            </a:r>
            <a:endParaRPr lang="en-US" sz="1700" dirty="0"/>
          </a:p>
        </p:txBody>
      </p:sp>
      <p:sp>
        <p:nvSpPr>
          <p:cNvPr id="5" name="Shape 3"/>
          <p:cNvSpPr/>
          <p:nvPr/>
        </p:nvSpPr>
        <p:spPr>
          <a:xfrm>
            <a:off x="868680" y="2048256"/>
            <a:ext cx="146304" cy="146304"/>
          </a:xfrm>
          <a:prstGeom prst="roundRect">
            <a:avLst>
              <a:gd name="adj" fmla="val 12500"/>
            </a:avLst>
          </a:prstGeom>
          <a:solidFill>
            <a:srgbClr val="F28C28"/>
          </a:solidFill>
          <a:ln w="12700">
            <a:solidFill>
              <a:srgbClr val="F28C28"/>
            </a:solidFill>
            <a:prstDash val="solid"/>
          </a:ln>
        </p:spPr>
        <p:txBody>
          <a:bodyPr/>
          <a:lstStyle/>
          <a:p>
            <a:endParaRPr lang="fr-FR"/>
          </a:p>
        </p:txBody>
      </p:sp>
      <p:sp>
        <p:nvSpPr>
          <p:cNvPr id="6" name="Text 4"/>
          <p:cNvSpPr/>
          <p:nvPr/>
        </p:nvSpPr>
        <p:spPr>
          <a:xfrm>
            <a:off x="1115568" y="1993392"/>
            <a:ext cx="4480560" cy="402336"/>
          </a:xfrm>
          <a:prstGeom prst="rect">
            <a:avLst/>
          </a:prstGeom>
          <a:noFill/>
          <a:ln/>
        </p:spPr>
        <p:txBody>
          <a:bodyPr wrap="square" rtlCol="0" anchor="ctr"/>
          <a:lstStyle/>
          <a:p>
            <a:pPr marL="0" indent="0">
              <a:buNone/>
            </a:pPr>
            <a:r>
              <a:rPr lang="en-US" sz="1600" dirty="0">
                <a:solidFill>
                  <a:srgbClr val="19323C"/>
                </a:solidFill>
              </a:rPr>
              <a:t>Couverture inégale des langues.</a:t>
            </a:r>
            <a:endParaRPr lang="en-US" sz="1600" dirty="0"/>
          </a:p>
        </p:txBody>
      </p:sp>
      <p:sp>
        <p:nvSpPr>
          <p:cNvPr id="7" name="Shape 5"/>
          <p:cNvSpPr/>
          <p:nvPr/>
        </p:nvSpPr>
        <p:spPr>
          <a:xfrm>
            <a:off x="868680" y="2624328"/>
            <a:ext cx="146304" cy="146304"/>
          </a:xfrm>
          <a:prstGeom prst="roundRect">
            <a:avLst>
              <a:gd name="adj" fmla="val 12500"/>
            </a:avLst>
          </a:prstGeom>
          <a:solidFill>
            <a:srgbClr val="F28C28"/>
          </a:solidFill>
          <a:ln w="12700">
            <a:solidFill>
              <a:srgbClr val="F28C28"/>
            </a:solidFill>
            <a:prstDash val="solid"/>
          </a:ln>
        </p:spPr>
        <p:txBody>
          <a:bodyPr/>
          <a:lstStyle/>
          <a:p>
            <a:endParaRPr lang="fr-FR"/>
          </a:p>
        </p:txBody>
      </p:sp>
      <p:sp>
        <p:nvSpPr>
          <p:cNvPr id="8" name="Text 6"/>
          <p:cNvSpPr/>
          <p:nvPr/>
        </p:nvSpPr>
        <p:spPr>
          <a:xfrm>
            <a:off x="1115568" y="2569464"/>
            <a:ext cx="4480560" cy="402336"/>
          </a:xfrm>
          <a:prstGeom prst="rect">
            <a:avLst/>
          </a:prstGeom>
          <a:noFill/>
          <a:ln/>
        </p:spPr>
        <p:txBody>
          <a:bodyPr wrap="square" rtlCol="0" anchor="ctr"/>
          <a:lstStyle/>
          <a:p>
            <a:pPr marL="0" indent="0">
              <a:buNone/>
            </a:pPr>
            <a:r>
              <a:rPr lang="en-US" sz="1600" dirty="0">
                <a:solidFill>
                  <a:srgbClr val="19323C"/>
                </a:solidFill>
              </a:rPr>
              <a:t>Sous-représentation fréquente des SHS.</a:t>
            </a:r>
            <a:endParaRPr lang="en-US" sz="1600" dirty="0"/>
          </a:p>
        </p:txBody>
      </p:sp>
      <p:sp>
        <p:nvSpPr>
          <p:cNvPr id="9" name="Shape 7"/>
          <p:cNvSpPr/>
          <p:nvPr/>
        </p:nvSpPr>
        <p:spPr>
          <a:xfrm>
            <a:off x="868680" y="3200400"/>
            <a:ext cx="146304" cy="146304"/>
          </a:xfrm>
          <a:prstGeom prst="roundRect">
            <a:avLst>
              <a:gd name="adj" fmla="val 12500"/>
            </a:avLst>
          </a:prstGeom>
          <a:solidFill>
            <a:srgbClr val="F28C28"/>
          </a:solidFill>
          <a:ln w="12700">
            <a:solidFill>
              <a:srgbClr val="F28C28"/>
            </a:solidFill>
            <a:prstDash val="solid"/>
          </a:ln>
        </p:spPr>
        <p:txBody>
          <a:bodyPr/>
          <a:lstStyle/>
          <a:p>
            <a:endParaRPr lang="fr-FR"/>
          </a:p>
        </p:txBody>
      </p:sp>
      <p:sp>
        <p:nvSpPr>
          <p:cNvPr id="10" name="Text 8"/>
          <p:cNvSpPr/>
          <p:nvPr/>
        </p:nvSpPr>
        <p:spPr>
          <a:xfrm>
            <a:off x="1115568" y="3145536"/>
            <a:ext cx="4480560" cy="402336"/>
          </a:xfrm>
          <a:prstGeom prst="rect">
            <a:avLst/>
          </a:prstGeom>
          <a:noFill/>
          <a:ln/>
        </p:spPr>
        <p:txBody>
          <a:bodyPr wrap="square" rtlCol="0" anchor="ctr"/>
          <a:lstStyle/>
          <a:p>
            <a:pPr marL="0" indent="0">
              <a:buNone/>
            </a:pPr>
            <a:r>
              <a:rPr lang="en-US" sz="1600" dirty="0">
                <a:solidFill>
                  <a:srgbClr val="19323C"/>
                </a:solidFill>
              </a:rPr>
              <a:t>Poids des revues internationales indexées.</a:t>
            </a:r>
            <a:endParaRPr lang="en-US" sz="1600" dirty="0"/>
          </a:p>
        </p:txBody>
      </p:sp>
      <p:sp>
        <p:nvSpPr>
          <p:cNvPr id="11" name="Shape 9"/>
          <p:cNvSpPr/>
          <p:nvPr/>
        </p:nvSpPr>
        <p:spPr>
          <a:xfrm>
            <a:off x="868680" y="3776472"/>
            <a:ext cx="146304" cy="146304"/>
          </a:xfrm>
          <a:prstGeom prst="roundRect">
            <a:avLst>
              <a:gd name="adj" fmla="val 12500"/>
            </a:avLst>
          </a:prstGeom>
          <a:solidFill>
            <a:srgbClr val="F28C28"/>
          </a:solidFill>
          <a:ln w="12700">
            <a:solidFill>
              <a:srgbClr val="F28C28"/>
            </a:solidFill>
            <a:prstDash val="solid"/>
          </a:ln>
        </p:spPr>
        <p:txBody>
          <a:bodyPr/>
          <a:lstStyle/>
          <a:p>
            <a:endParaRPr lang="fr-FR"/>
          </a:p>
        </p:txBody>
      </p:sp>
      <p:sp>
        <p:nvSpPr>
          <p:cNvPr id="12" name="Text 10"/>
          <p:cNvSpPr/>
          <p:nvPr/>
        </p:nvSpPr>
        <p:spPr>
          <a:xfrm>
            <a:off x="1115568" y="3721608"/>
            <a:ext cx="4480560" cy="402336"/>
          </a:xfrm>
          <a:prstGeom prst="rect">
            <a:avLst/>
          </a:prstGeom>
          <a:noFill/>
          <a:ln/>
        </p:spPr>
        <p:txBody>
          <a:bodyPr wrap="square" rtlCol="0" anchor="ctr"/>
          <a:lstStyle/>
          <a:p>
            <a:pPr marL="0" indent="0">
              <a:buNone/>
            </a:pPr>
            <a:r>
              <a:rPr lang="en-US" sz="1600" dirty="0">
                <a:solidFill>
                  <a:srgbClr val="19323C"/>
                </a:solidFill>
              </a:rPr>
              <a:t>Visibilité réduite des productions locales.</a:t>
            </a:r>
            <a:endParaRPr lang="en-US" sz="1600" dirty="0"/>
          </a:p>
        </p:txBody>
      </p:sp>
      <p:sp>
        <p:nvSpPr>
          <p:cNvPr id="13" name="Shape 11"/>
          <p:cNvSpPr/>
          <p:nvPr/>
        </p:nvSpPr>
        <p:spPr>
          <a:xfrm>
            <a:off x="6291072" y="1325880"/>
            <a:ext cx="5257800" cy="4480560"/>
          </a:xfrm>
          <a:prstGeom prst="roundRect">
            <a:avLst>
              <a:gd name="adj" fmla="val 1633"/>
            </a:avLst>
          </a:prstGeom>
          <a:solidFill>
            <a:srgbClr val="FFFFFF"/>
          </a:solidFill>
          <a:ln w="15240">
            <a:solidFill>
              <a:srgbClr val="D7E1E6"/>
            </a:solidFill>
            <a:prstDash val="solid"/>
          </a:ln>
          <a:effectLst>
            <a:outerShdw blurRad="38100" dist="25400" dir="2700000" algn="bl" rotWithShape="0">
              <a:srgbClr val="000000">
                <a:alpha val="25000"/>
              </a:srgbClr>
            </a:outerShdw>
          </a:effectLst>
        </p:spPr>
        <p:txBody>
          <a:bodyPr/>
          <a:lstStyle/>
          <a:p>
            <a:endParaRPr lang="fr-FR"/>
          </a:p>
        </p:txBody>
      </p:sp>
      <p:sp>
        <p:nvSpPr>
          <p:cNvPr id="14" name="Text 12"/>
          <p:cNvSpPr/>
          <p:nvPr/>
        </p:nvSpPr>
        <p:spPr>
          <a:xfrm>
            <a:off x="6519672" y="1536192"/>
            <a:ext cx="4663440" cy="256032"/>
          </a:xfrm>
          <a:prstGeom prst="rect">
            <a:avLst/>
          </a:prstGeom>
          <a:noFill/>
          <a:ln/>
        </p:spPr>
        <p:txBody>
          <a:bodyPr wrap="square" rtlCol="0" anchor="ctr"/>
          <a:lstStyle/>
          <a:p>
            <a:pPr marL="0" indent="0">
              <a:buNone/>
            </a:pPr>
            <a:r>
              <a:rPr lang="en-US" sz="1700" b="1" dirty="0">
                <a:solidFill>
                  <a:srgbClr val="0F4C5C"/>
                </a:solidFill>
              </a:rPr>
              <a:t>Biais d’usage</a:t>
            </a:r>
            <a:endParaRPr lang="en-US" sz="1700" dirty="0"/>
          </a:p>
        </p:txBody>
      </p:sp>
      <p:sp>
        <p:nvSpPr>
          <p:cNvPr id="15" name="Shape 13"/>
          <p:cNvSpPr/>
          <p:nvPr/>
        </p:nvSpPr>
        <p:spPr>
          <a:xfrm>
            <a:off x="6519672" y="2048256"/>
            <a:ext cx="146304" cy="146304"/>
          </a:xfrm>
          <a:prstGeom prst="roundRect">
            <a:avLst>
              <a:gd name="adj" fmla="val 12500"/>
            </a:avLst>
          </a:prstGeom>
          <a:solidFill>
            <a:srgbClr val="F28C28"/>
          </a:solidFill>
          <a:ln w="12700">
            <a:solidFill>
              <a:srgbClr val="F28C28"/>
            </a:solidFill>
            <a:prstDash val="solid"/>
          </a:ln>
        </p:spPr>
        <p:txBody>
          <a:bodyPr/>
          <a:lstStyle/>
          <a:p>
            <a:endParaRPr lang="fr-FR"/>
          </a:p>
        </p:txBody>
      </p:sp>
      <p:sp>
        <p:nvSpPr>
          <p:cNvPr id="16" name="Text 14"/>
          <p:cNvSpPr/>
          <p:nvPr/>
        </p:nvSpPr>
        <p:spPr>
          <a:xfrm>
            <a:off x="6766560" y="1993392"/>
            <a:ext cx="4480560" cy="402336"/>
          </a:xfrm>
          <a:prstGeom prst="rect">
            <a:avLst/>
          </a:prstGeom>
          <a:noFill/>
          <a:ln/>
        </p:spPr>
        <p:txBody>
          <a:bodyPr wrap="square" rtlCol="0" anchor="ctr"/>
          <a:lstStyle/>
          <a:p>
            <a:pPr marL="0" indent="0">
              <a:buNone/>
            </a:pPr>
            <a:r>
              <a:rPr lang="en-US" sz="1600" dirty="0">
                <a:solidFill>
                  <a:srgbClr val="19323C"/>
                </a:solidFill>
              </a:rPr>
              <a:t>Confusion entre prestige et qualité.</a:t>
            </a:r>
            <a:endParaRPr lang="en-US" sz="1600" dirty="0"/>
          </a:p>
        </p:txBody>
      </p:sp>
      <p:sp>
        <p:nvSpPr>
          <p:cNvPr id="17" name="Shape 15"/>
          <p:cNvSpPr/>
          <p:nvPr/>
        </p:nvSpPr>
        <p:spPr>
          <a:xfrm>
            <a:off x="6519672" y="2624328"/>
            <a:ext cx="146304" cy="146304"/>
          </a:xfrm>
          <a:prstGeom prst="roundRect">
            <a:avLst>
              <a:gd name="adj" fmla="val 12500"/>
            </a:avLst>
          </a:prstGeom>
          <a:solidFill>
            <a:srgbClr val="F28C28"/>
          </a:solidFill>
          <a:ln w="12700">
            <a:solidFill>
              <a:srgbClr val="F28C28"/>
            </a:solidFill>
            <a:prstDash val="solid"/>
          </a:ln>
        </p:spPr>
        <p:txBody>
          <a:bodyPr/>
          <a:lstStyle/>
          <a:p>
            <a:endParaRPr lang="fr-FR"/>
          </a:p>
        </p:txBody>
      </p:sp>
      <p:sp>
        <p:nvSpPr>
          <p:cNvPr id="18" name="Text 16"/>
          <p:cNvSpPr/>
          <p:nvPr/>
        </p:nvSpPr>
        <p:spPr>
          <a:xfrm>
            <a:off x="6766560" y="2569464"/>
            <a:ext cx="4480560" cy="402336"/>
          </a:xfrm>
          <a:prstGeom prst="rect">
            <a:avLst/>
          </a:prstGeom>
          <a:noFill/>
          <a:ln/>
        </p:spPr>
        <p:txBody>
          <a:bodyPr wrap="square" rtlCol="0" anchor="ctr"/>
          <a:lstStyle/>
          <a:p>
            <a:pPr marL="0" indent="0">
              <a:buNone/>
            </a:pPr>
            <a:r>
              <a:rPr lang="en-US" sz="1600" dirty="0">
                <a:solidFill>
                  <a:srgbClr val="19323C"/>
                </a:solidFill>
              </a:rPr>
              <a:t>Autocitations et effets stratégiques.</a:t>
            </a:r>
            <a:endParaRPr lang="en-US" sz="1600" dirty="0"/>
          </a:p>
        </p:txBody>
      </p:sp>
      <p:sp>
        <p:nvSpPr>
          <p:cNvPr id="19" name="Shape 17"/>
          <p:cNvSpPr/>
          <p:nvPr/>
        </p:nvSpPr>
        <p:spPr>
          <a:xfrm>
            <a:off x="6519672" y="3200400"/>
            <a:ext cx="146304" cy="146304"/>
          </a:xfrm>
          <a:prstGeom prst="roundRect">
            <a:avLst>
              <a:gd name="adj" fmla="val 12500"/>
            </a:avLst>
          </a:prstGeom>
          <a:solidFill>
            <a:srgbClr val="F28C28"/>
          </a:solidFill>
          <a:ln w="12700">
            <a:solidFill>
              <a:srgbClr val="F28C28"/>
            </a:solidFill>
            <a:prstDash val="solid"/>
          </a:ln>
        </p:spPr>
        <p:txBody>
          <a:bodyPr/>
          <a:lstStyle/>
          <a:p>
            <a:endParaRPr lang="fr-FR"/>
          </a:p>
        </p:txBody>
      </p:sp>
      <p:sp>
        <p:nvSpPr>
          <p:cNvPr id="20" name="Text 18"/>
          <p:cNvSpPr/>
          <p:nvPr/>
        </p:nvSpPr>
        <p:spPr>
          <a:xfrm>
            <a:off x="6766560" y="3145536"/>
            <a:ext cx="4480560" cy="402336"/>
          </a:xfrm>
          <a:prstGeom prst="rect">
            <a:avLst/>
          </a:prstGeom>
          <a:noFill/>
          <a:ln/>
        </p:spPr>
        <p:txBody>
          <a:bodyPr wrap="square" rtlCol="0" anchor="ctr"/>
          <a:lstStyle/>
          <a:p>
            <a:pPr marL="0" indent="0">
              <a:buNone/>
            </a:pPr>
            <a:r>
              <a:rPr lang="en-US" sz="1600" dirty="0">
                <a:solidFill>
                  <a:srgbClr val="19323C"/>
                </a:solidFill>
              </a:rPr>
              <a:t>Comparaisons inter-disciplinaires naïves.</a:t>
            </a:r>
            <a:endParaRPr lang="en-US" sz="1600" dirty="0"/>
          </a:p>
        </p:txBody>
      </p:sp>
      <p:sp>
        <p:nvSpPr>
          <p:cNvPr id="21" name="Shape 19"/>
          <p:cNvSpPr/>
          <p:nvPr/>
        </p:nvSpPr>
        <p:spPr>
          <a:xfrm>
            <a:off x="6519672" y="3776472"/>
            <a:ext cx="146304" cy="146304"/>
          </a:xfrm>
          <a:prstGeom prst="roundRect">
            <a:avLst>
              <a:gd name="adj" fmla="val 12500"/>
            </a:avLst>
          </a:prstGeom>
          <a:solidFill>
            <a:srgbClr val="F28C28"/>
          </a:solidFill>
          <a:ln w="12700">
            <a:solidFill>
              <a:srgbClr val="F28C28"/>
            </a:solidFill>
            <a:prstDash val="solid"/>
          </a:ln>
        </p:spPr>
        <p:txBody>
          <a:bodyPr/>
          <a:lstStyle/>
          <a:p>
            <a:endParaRPr lang="fr-FR"/>
          </a:p>
        </p:txBody>
      </p:sp>
      <p:sp>
        <p:nvSpPr>
          <p:cNvPr id="22" name="Text 20"/>
          <p:cNvSpPr/>
          <p:nvPr/>
        </p:nvSpPr>
        <p:spPr>
          <a:xfrm>
            <a:off x="6766560" y="3721608"/>
            <a:ext cx="4480560" cy="402336"/>
          </a:xfrm>
          <a:prstGeom prst="rect">
            <a:avLst/>
          </a:prstGeom>
          <a:noFill/>
          <a:ln/>
        </p:spPr>
        <p:txBody>
          <a:bodyPr wrap="square" rtlCol="0" anchor="ctr"/>
          <a:lstStyle/>
          <a:p>
            <a:pPr marL="0" indent="0">
              <a:buNone/>
            </a:pPr>
            <a:r>
              <a:rPr lang="en-US" sz="1600" dirty="0">
                <a:solidFill>
                  <a:srgbClr val="19323C"/>
                </a:solidFill>
              </a:rPr>
              <a:t>Pression à publier hors des priorités locales.</a:t>
            </a:r>
            <a:endParaRPr lang="en-US" sz="1600" dirty="0"/>
          </a:p>
        </p:txBody>
      </p:sp>
      <p:sp>
        <p:nvSpPr>
          <p:cNvPr id="23" name="Shape 21"/>
          <p:cNvSpPr/>
          <p:nvPr/>
        </p:nvSpPr>
        <p:spPr>
          <a:xfrm>
            <a:off x="640080" y="5897880"/>
            <a:ext cx="10927080" cy="384048"/>
          </a:xfrm>
          <a:prstGeom prst="roundRect">
            <a:avLst>
              <a:gd name="adj" fmla="val 9524"/>
            </a:avLst>
          </a:prstGeom>
          <a:solidFill>
            <a:srgbClr val="2E7D8A">
              <a:alpha val="91000"/>
            </a:srgbClr>
          </a:solidFill>
          <a:ln w="12700">
            <a:solidFill>
              <a:srgbClr val="2E7D8A"/>
            </a:solidFill>
            <a:prstDash val="solid"/>
          </a:ln>
        </p:spPr>
        <p:txBody>
          <a:bodyPr/>
          <a:lstStyle/>
          <a:p>
            <a:endParaRPr lang="fr-FR"/>
          </a:p>
        </p:txBody>
      </p:sp>
      <p:sp>
        <p:nvSpPr>
          <p:cNvPr id="24" name="Text 22"/>
          <p:cNvSpPr/>
          <p:nvPr/>
        </p:nvSpPr>
        <p:spPr>
          <a:xfrm>
            <a:off x="841248" y="6007608"/>
            <a:ext cx="10515600" cy="164592"/>
          </a:xfrm>
          <a:prstGeom prst="rect">
            <a:avLst/>
          </a:prstGeom>
          <a:noFill/>
          <a:ln/>
        </p:spPr>
        <p:txBody>
          <a:bodyPr wrap="square" rtlCol="0" anchor="ctr"/>
          <a:lstStyle/>
          <a:p>
            <a:pPr marL="0" indent="0" algn="ctr">
              <a:buNone/>
            </a:pPr>
            <a:r>
              <a:rPr lang="en-US" sz="1100" b="1" dirty="0">
                <a:solidFill>
                  <a:srgbClr val="FFFFFF"/>
                </a:solidFill>
              </a:rPr>
              <a:t>Si vous ne dites pas les biais, vous enseignez un outil de pouvoir, pas un outil d’analyse.</a:t>
            </a:r>
            <a:endParaRPr lang="en-US" sz="1100" dirty="0"/>
          </a:p>
        </p:txBody>
      </p:sp>
      <p:sp>
        <p:nvSpPr>
          <p:cNvPr id="25" name="Text 23"/>
          <p:cNvSpPr/>
          <p:nvPr/>
        </p:nvSpPr>
        <p:spPr>
          <a:xfrm>
            <a:off x="320040" y="6583680"/>
            <a:ext cx="3108960" cy="146304"/>
          </a:xfrm>
          <a:prstGeom prst="rect">
            <a:avLst/>
          </a:prstGeom>
          <a:noFill/>
          <a:ln/>
        </p:spPr>
        <p:txBody>
          <a:bodyPr wrap="square" rtlCol="0" anchor="ctr"/>
          <a:lstStyle/>
          <a:p>
            <a:pPr marL="0" indent="0">
              <a:buNone/>
            </a:pPr>
            <a:r>
              <a:rPr lang="en-US" sz="900" dirty="0">
                <a:solidFill>
                  <a:srgbClr val="FFFFFF"/>
                </a:solidFill>
                <a:latin typeface="Aptos" pitchFamily="34" charset="0"/>
                <a:ea typeface="Aptos" pitchFamily="34" charset="-122"/>
                <a:cs typeface="Aptos" pitchFamily="34" charset="-120"/>
              </a:rPr>
              <a:t>DU Données de la recherche</a:t>
            </a:r>
            <a:endParaRPr lang="en-US" sz="900" dirty="0"/>
          </a:p>
        </p:txBody>
      </p:sp>
      <p:sp>
        <p:nvSpPr>
          <p:cNvPr id="26" name="Slide Number Placeholder 0"/>
          <p:cNvSpPr>
            <a:spLocks noGrp="1"/>
          </p:cNvSpPr>
          <p:nvPr>
            <p:ph type="sldNum" sz="quarter" idx="4294967295"/>
          </p:nvPr>
        </p:nvSpPr>
        <p:spPr>
          <a:xfrm>
            <a:off x="11430000" y="6565392"/>
            <a:ext cx="411480" cy="182880"/>
          </a:xfrm>
          <a:prstGeom prst="rect">
            <a:avLst/>
          </a:prstGeom>
          <a:extLst>
            <a:ext uri="{C572A759-6A51-4108-AA02-DFA0A04FC94B}">
              <ma14:wrappingTextBoxFlag xmlns:ma14="http://schemas.microsoft.com/office/mac/drawingml/2011/main" xmlns="" val="0"/>
            </a:ext>
          </a:extLst>
        </p:spPr>
        <p:txBody>
          <a:bodyPr/>
          <a:lstStyle>
            <a:lvl1pPr>
              <a:defRPr sz="1000">
                <a:solidFill>
                  <a:srgbClr val="FFFFFF"/>
                </a:solidFill>
                <a:latin typeface="Aptos"/>
                <a:ea typeface="Aptos"/>
                <a:cs typeface="Aptos"/>
              </a:defRPr>
            </a:lvl1pPr>
          </a:lstStyle>
          <a:p>
            <a:pPr algn="ctr"/>
            <a:fld id="{F7021451-1387-4CA6-816F-3879F97B5CBC}" type="slidenum">
              <a:rPr lang="en-US" b="0"/>
              <a:t>37</a:t>
            </a:fld>
            <a:endParaRPr 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name="Slide 28">
    <p:bg>
      <p:bgPr>
        <a:solidFill>
          <a:srgbClr val="F28C28"/>
        </a:solidFill>
        <a:effectLst/>
      </p:bgPr>
    </p:bg>
    <p:spTree>
      <p:nvGrpSpPr>
        <p:cNvPr id="1" name=""/>
        <p:cNvGrpSpPr/>
        <p:nvPr/>
      </p:nvGrpSpPr>
      <p:grpSpPr>
        <a:xfrm>
          <a:off x="0" y="0"/>
          <a:ext cx="0" cy="0"/>
          <a:chOff x="0" y="0"/>
          <a:chExt cx="0" cy="0"/>
        </a:xfrm>
      </p:grpSpPr>
      <p:sp>
        <p:nvSpPr>
          <p:cNvPr id="2" name="Shape 0"/>
          <p:cNvSpPr/>
          <p:nvPr/>
        </p:nvSpPr>
        <p:spPr>
          <a:xfrm>
            <a:off x="0" y="164592"/>
            <a:ext cx="12191695" cy="6382512"/>
          </a:xfrm>
          <a:prstGeom prst="rect">
            <a:avLst/>
          </a:prstGeom>
          <a:solidFill>
            <a:srgbClr val="F28C28"/>
          </a:solidFill>
          <a:ln w="12700">
            <a:solidFill>
              <a:srgbClr val="F28C28"/>
            </a:solidFill>
            <a:prstDash val="solid"/>
          </a:ln>
        </p:spPr>
        <p:txBody>
          <a:bodyPr/>
          <a:lstStyle/>
          <a:p>
            <a:endParaRPr lang="fr-FR"/>
          </a:p>
        </p:txBody>
      </p:sp>
      <p:sp>
        <p:nvSpPr>
          <p:cNvPr id="3" name="Text 1"/>
          <p:cNvSpPr/>
          <p:nvPr/>
        </p:nvSpPr>
        <p:spPr>
          <a:xfrm>
            <a:off x="731520" y="822960"/>
            <a:ext cx="2560320" cy="256032"/>
          </a:xfrm>
          <a:prstGeom prst="rect">
            <a:avLst/>
          </a:prstGeom>
          <a:noFill/>
          <a:ln/>
        </p:spPr>
        <p:txBody>
          <a:bodyPr wrap="square" rtlCol="0" anchor="ctr"/>
          <a:lstStyle/>
          <a:p>
            <a:pPr marL="0" indent="0">
              <a:buNone/>
            </a:pPr>
            <a:r>
              <a:rPr lang="en-US" sz="1200" b="1" dirty="0">
                <a:solidFill>
                  <a:srgbClr val="C8E6EA"/>
                </a:solidFill>
              </a:rPr>
              <a:t>PARTIE 3</a:t>
            </a:r>
            <a:endParaRPr lang="en-US" sz="1200" dirty="0"/>
          </a:p>
        </p:txBody>
      </p:sp>
      <p:sp>
        <p:nvSpPr>
          <p:cNvPr id="4" name="Text 2"/>
          <p:cNvSpPr/>
          <p:nvPr/>
        </p:nvSpPr>
        <p:spPr>
          <a:xfrm>
            <a:off x="731520" y="1234440"/>
            <a:ext cx="6766560" cy="1005840"/>
          </a:xfrm>
          <a:prstGeom prst="rect">
            <a:avLst/>
          </a:prstGeom>
          <a:noFill/>
          <a:ln/>
        </p:spPr>
        <p:txBody>
          <a:bodyPr wrap="square" rtlCol="0" anchor="ctr"/>
          <a:lstStyle/>
          <a:p>
            <a:pPr marL="0" indent="0">
              <a:buNone/>
            </a:pPr>
            <a:r>
              <a:rPr lang="en-US" sz="2600" b="1" dirty="0">
                <a:solidFill>
                  <a:srgbClr val="FFFFFF"/>
                </a:solidFill>
                <a:latin typeface="Aptos Display" pitchFamily="34" charset="0"/>
                <a:ea typeface="Aptos Display" pitchFamily="34" charset="-122"/>
                <a:cs typeface="Aptos Display" pitchFamily="34" charset="-120"/>
              </a:rPr>
              <a:t>Cartographie de l’information : concepts, réseaux, usages</a:t>
            </a:r>
            <a:endParaRPr lang="en-US" sz="2600" dirty="0"/>
          </a:p>
        </p:txBody>
      </p:sp>
      <p:sp>
        <p:nvSpPr>
          <p:cNvPr id="5" name="Shape 3"/>
          <p:cNvSpPr/>
          <p:nvPr/>
        </p:nvSpPr>
        <p:spPr>
          <a:xfrm>
            <a:off x="786384" y="2560320"/>
            <a:ext cx="201168" cy="201168"/>
          </a:xfrm>
          <a:prstGeom prst="roundRect">
            <a:avLst>
              <a:gd name="adj" fmla="val 13636"/>
            </a:avLst>
          </a:prstGeom>
          <a:solidFill>
            <a:srgbClr val="F28C28"/>
          </a:solidFill>
          <a:ln w="12700">
            <a:solidFill>
              <a:srgbClr val="F28C28"/>
            </a:solidFill>
            <a:prstDash val="solid"/>
          </a:ln>
        </p:spPr>
        <p:txBody>
          <a:bodyPr/>
          <a:lstStyle/>
          <a:p>
            <a:endParaRPr lang="fr-FR"/>
          </a:p>
        </p:txBody>
      </p:sp>
      <p:sp>
        <p:nvSpPr>
          <p:cNvPr id="6" name="Text 4"/>
          <p:cNvSpPr/>
          <p:nvPr/>
        </p:nvSpPr>
        <p:spPr>
          <a:xfrm>
            <a:off x="1097280" y="2514600"/>
            <a:ext cx="6035040" cy="384048"/>
          </a:xfrm>
          <a:prstGeom prst="rect">
            <a:avLst/>
          </a:prstGeom>
          <a:noFill/>
          <a:ln/>
        </p:spPr>
        <p:txBody>
          <a:bodyPr wrap="square" rtlCol="0" anchor="ctr"/>
          <a:lstStyle/>
          <a:p>
            <a:pPr marL="0" indent="0">
              <a:buNone/>
            </a:pPr>
            <a:r>
              <a:rPr lang="en-US" sz="1800" dirty="0">
                <a:solidFill>
                  <a:srgbClr val="F0F6F8"/>
                </a:solidFill>
              </a:rPr>
              <a:t>Définition</a:t>
            </a:r>
            <a:endParaRPr lang="en-US" sz="1800" dirty="0"/>
          </a:p>
        </p:txBody>
      </p:sp>
      <p:sp>
        <p:nvSpPr>
          <p:cNvPr id="7" name="Shape 5"/>
          <p:cNvSpPr/>
          <p:nvPr/>
        </p:nvSpPr>
        <p:spPr>
          <a:xfrm>
            <a:off x="786384" y="3127248"/>
            <a:ext cx="201168" cy="201168"/>
          </a:xfrm>
          <a:prstGeom prst="roundRect">
            <a:avLst>
              <a:gd name="adj" fmla="val 13636"/>
            </a:avLst>
          </a:prstGeom>
          <a:solidFill>
            <a:srgbClr val="F28C28"/>
          </a:solidFill>
          <a:ln w="12700">
            <a:solidFill>
              <a:srgbClr val="F28C28"/>
            </a:solidFill>
            <a:prstDash val="solid"/>
          </a:ln>
        </p:spPr>
        <p:txBody>
          <a:bodyPr/>
          <a:lstStyle/>
          <a:p>
            <a:endParaRPr lang="fr-FR"/>
          </a:p>
        </p:txBody>
      </p:sp>
      <p:sp>
        <p:nvSpPr>
          <p:cNvPr id="8" name="Text 6"/>
          <p:cNvSpPr/>
          <p:nvPr/>
        </p:nvSpPr>
        <p:spPr>
          <a:xfrm>
            <a:off x="1097280" y="3081528"/>
            <a:ext cx="6035040" cy="384048"/>
          </a:xfrm>
          <a:prstGeom prst="rect">
            <a:avLst/>
          </a:prstGeom>
          <a:noFill/>
          <a:ln/>
        </p:spPr>
        <p:txBody>
          <a:bodyPr wrap="square" rtlCol="0" anchor="ctr"/>
          <a:lstStyle/>
          <a:p>
            <a:pPr marL="0" indent="0">
              <a:buNone/>
            </a:pPr>
            <a:r>
              <a:rPr lang="en-US" sz="1800" dirty="0">
                <a:solidFill>
                  <a:srgbClr val="F0F6F8"/>
                </a:solidFill>
              </a:rPr>
              <a:t>Types de cartes</a:t>
            </a:r>
            <a:endParaRPr lang="en-US" sz="1800" dirty="0"/>
          </a:p>
        </p:txBody>
      </p:sp>
      <p:sp>
        <p:nvSpPr>
          <p:cNvPr id="9" name="Shape 7"/>
          <p:cNvSpPr/>
          <p:nvPr/>
        </p:nvSpPr>
        <p:spPr>
          <a:xfrm>
            <a:off x="786384" y="3694176"/>
            <a:ext cx="201168" cy="201168"/>
          </a:xfrm>
          <a:prstGeom prst="roundRect">
            <a:avLst>
              <a:gd name="adj" fmla="val 13636"/>
            </a:avLst>
          </a:prstGeom>
          <a:solidFill>
            <a:srgbClr val="F28C28"/>
          </a:solidFill>
          <a:ln w="12700">
            <a:solidFill>
              <a:srgbClr val="F28C28"/>
            </a:solidFill>
            <a:prstDash val="solid"/>
          </a:ln>
        </p:spPr>
        <p:txBody>
          <a:bodyPr/>
          <a:lstStyle/>
          <a:p>
            <a:endParaRPr lang="fr-FR"/>
          </a:p>
        </p:txBody>
      </p:sp>
      <p:sp>
        <p:nvSpPr>
          <p:cNvPr id="10" name="Text 8"/>
          <p:cNvSpPr/>
          <p:nvPr/>
        </p:nvSpPr>
        <p:spPr>
          <a:xfrm>
            <a:off x="1097280" y="3648456"/>
            <a:ext cx="6035040" cy="384048"/>
          </a:xfrm>
          <a:prstGeom prst="rect">
            <a:avLst/>
          </a:prstGeom>
          <a:noFill/>
          <a:ln/>
        </p:spPr>
        <p:txBody>
          <a:bodyPr wrap="square" rtlCol="0" anchor="ctr"/>
          <a:lstStyle/>
          <a:p>
            <a:pPr marL="0" indent="0">
              <a:buNone/>
            </a:pPr>
            <a:r>
              <a:rPr lang="en-US" sz="1800" dirty="0">
                <a:solidFill>
                  <a:srgbClr val="F0F6F8"/>
                </a:solidFill>
              </a:rPr>
              <a:t>Ce que la visualisation rend visible</a:t>
            </a:r>
            <a:endParaRPr lang="en-US" sz="1800" dirty="0"/>
          </a:p>
        </p:txBody>
      </p:sp>
      <p:sp>
        <p:nvSpPr>
          <p:cNvPr id="11" name="Shape 9"/>
          <p:cNvSpPr/>
          <p:nvPr/>
        </p:nvSpPr>
        <p:spPr>
          <a:xfrm>
            <a:off x="8229600" y="1097280"/>
            <a:ext cx="2926080" cy="2926080"/>
          </a:xfrm>
          <a:prstGeom prst="arc">
            <a:avLst/>
          </a:prstGeom>
          <a:solidFill>
            <a:srgbClr val="FFFFFF">
              <a:alpha val="0"/>
            </a:srgbClr>
          </a:solidFill>
          <a:ln w="30480">
            <a:solidFill>
              <a:srgbClr val="87D7E0"/>
            </a:solidFill>
            <a:prstDash val="solid"/>
          </a:ln>
        </p:spPr>
        <p:txBody>
          <a:bodyPr/>
          <a:lstStyle/>
          <a:p>
            <a:endParaRPr lang="fr-FR"/>
          </a:p>
        </p:txBody>
      </p:sp>
      <p:sp>
        <p:nvSpPr>
          <p:cNvPr id="12" name="Shape 10"/>
          <p:cNvSpPr/>
          <p:nvPr/>
        </p:nvSpPr>
        <p:spPr>
          <a:xfrm>
            <a:off x="8686800" y="1554480"/>
            <a:ext cx="2011680" cy="2011680"/>
          </a:xfrm>
          <a:prstGeom prst="arc">
            <a:avLst/>
          </a:prstGeom>
          <a:solidFill>
            <a:srgbClr val="FFFFFF">
              <a:alpha val="0"/>
            </a:srgbClr>
          </a:solidFill>
          <a:ln w="30480">
            <a:solidFill>
              <a:srgbClr val="F7C873"/>
            </a:solidFill>
            <a:prstDash val="solid"/>
          </a:ln>
        </p:spPr>
        <p:txBody>
          <a:bodyPr/>
          <a:lstStyle/>
          <a:p>
            <a:endParaRPr lang="fr-FR"/>
          </a:p>
        </p:txBody>
      </p:sp>
      <p:sp>
        <p:nvSpPr>
          <p:cNvPr id="13" name="Shape 11"/>
          <p:cNvSpPr/>
          <p:nvPr/>
        </p:nvSpPr>
        <p:spPr>
          <a:xfrm>
            <a:off x="9144000" y="2011680"/>
            <a:ext cx="1097280" cy="1097280"/>
          </a:xfrm>
          <a:prstGeom prst="arc">
            <a:avLst/>
          </a:prstGeom>
          <a:solidFill>
            <a:srgbClr val="FFFFFF">
              <a:alpha val="0"/>
            </a:srgbClr>
          </a:solidFill>
          <a:ln w="30480">
            <a:solidFill>
              <a:srgbClr val="C8E6EA"/>
            </a:solidFill>
            <a:prstDash val="solid"/>
          </a:ln>
        </p:spPr>
        <p:txBody>
          <a:bodyPr/>
          <a:lstStyle/>
          <a:p>
            <a:endParaRPr lang="fr-FR"/>
          </a:p>
        </p:txBody>
      </p:sp>
      <p:sp>
        <p:nvSpPr>
          <p:cNvPr id="14" name="Text 12"/>
          <p:cNvSpPr/>
          <p:nvPr/>
        </p:nvSpPr>
        <p:spPr>
          <a:xfrm>
            <a:off x="320040" y="6583680"/>
            <a:ext cx="3108960" cy="146304"/>
          </a:xfrm>
          <a:prstGeom prst="rect">
            <a:avLst/>
          </a:prstGeom>
          <a:noFill/>
          <a:ln/>
        </p:spPr>
        <p:txBody>
          <a:bodyPr wrap="square" rtlCol="0" anchor="ctr"/>
          <a:lstStyle/>
          <a:p>
            <a:pPr marL="0" indent="0">
              <a:buNone/>
            </a:pPr>
            <a:r>
              <a:rPr lang="en-US" sz="900" dirty="0">
                <a:solidFill>
                  <a:srgbClr val="FFFFFF"/>
                </a:solidFill>
                <a:latin typeface="Aptos" pitchFamily="34" charset="0"/>
                <a:ea typeface="Aptos" pitchFamily="34" charset="-122"/>
                <a:cs typeface="Aptos" pitchFamily="34" charset="-120"/>
              </a:rPr>
              <a:t>Cartographie de l’information et de la science</a:t>
            </a:r>
            <a:endParaRPr lang="en-US" sz="900" dirty="0"/>
          </a:p>
        </p:txBody>
      </p:sp>
      <p:sp>
        <p:nvSpPr>
          <p:cNvPr id="25" name="Slide Number Placeholder 0"/>
          <p:cNvSpPr>
            <a:spLocks noGrp="1"/>
          </p:cNvSpPr>
          <p:nvPr>
            <p:ph type="sldNum" sz="quarter" idx="4294967295"/>
          </p:nvPr>
        </p:nvSpPr>
        <p:spPr>
          <a:xfrm>
            <a:off x="11430000" y="6565392"/>
            <a:ext cx="411480" cy="182880"/>
          </a:xfrm>
          <a:prstGeom prst="rect">
            <a:avLst/>
          </a:prstGeom>
          <a:extLst>
            <a:ext uri="{C572A759-6A51-4108-AA02-DFA0A04FC94B}">
              <ma14:wrappingTextBoxFlag xmlns:ma14="http://schemas.microsoft.com/office/mac/drawingml/2011/main" xmlns="" val="0"/>
            </a:ext>
          </a:extLst>
        </p:spPr>
        <p:txBody>
          <a:bodyPr/>
          <a:lstStyle>
            <a:lvl1pPr>
              <a:defRPr sz="1000">
                <a:solidFill>
                  <a:srgbClr val="FFFFFF"/>
                </a:solidFill>
                <a:latin typeface="Aptos"/>
                <a:ea typeface="Aptos"/>
                <a:cs typeface="Aptos"/>
              </a:defRPr>
            </a:lvl1pPr>
          </a:lstStyle>
          <a:p>
            <a:pPr algn="ctr"/>
            <a:fld id="{F7021451-1387-4CA6-816F-3879F97B5CBC}" type="slidenum">
              <a:rPr lang="en-US" b="0"/>
              <a:t>38</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0F4C5C"/>
        </a:solidFill>
        <a:effectLst/>
      </p:bgPr>
    </p:bg>
    <p:spTree>
      <p:nvGrpSpPr>
        <p:cNvPr id="1" name=""/>
        <p:cNvGrpSpPr/>
        <p:nvPr/>
      </p:nvGrpSpPr>
      <p:grpSpPr>
        <a:xfrm>
          <a:off x="0" y="0"/>
          <a:ext cx="0" cy="0"/>
          <a:chOff x="0" y="0"/>
          <a:chExt cx="0" cy="0"/>
        </a:xfrm>
      </p:grpSpPr>
      <p:sp>
        <p:nvSpPr>
          <p:cNvPr id="2" name="Shape 0"/>
          <p:cNvSpPr/>
          <p:nvPr/>
        </p:nvSpPr>
        <p:spPr>
          <a:xfrm>
            <a:off x="305" y="1723644"/>
            <a:ext cx="12191695" cy="6382512"/>
          </a:xfrm>
          <a:prstGeom prst="rect">
            <a:avLst/>
          </a:prstGeom>
          <a:solidFill>
            <a:srgbClr val="0F4C5C"/>
          </a:solidFill>
          <a:ln w="12700">
            <a:solidFill>
              <a:srgbClr val="0F4C5C"/>
            </a:solidFill>
            <a:prstDash val="solid"/>
          </a:ln>
        </p:spPr>
        <p:txBody>
          <a:bodyPr/>
          <a:lstStyle/>
          <a:p>
            <a:endParaRPr lang="fr-FR"/>
          </a:p>
        </p:txBody>
      </p:sp>
      <p:sp>
        <p:nvSpPr>
          <p:cNvPr id="4" name="Text 2"/>
          <p:cNvSpPr/>
          <p:nvPr/>
        </p:nvSpPr>
        <p:spPr>
          <a:xfrm>
            <a:off x="95003" y="2834640"/>
            <a:ext cx="11590316" cy="1005840"/>
          </a:xfrm>
          <a:prstGeom prst="rect">
            <a:avLst/>
          </a:prstGeom>
          <a:noFill/>
          <a:ln/>
        </p:spPr>
        <p:txBody>
          <a:bodyPr wrap="square" rtlCol="0" anchor="ctr"/>
          <a:lstStyle/>
          <a:p>
            <a:pPr marL="0" indent="0">
              <a:buNone/>
            </a:pPr>
            <a:r>
              <a:rPr lang="en-US" sz="3200" b="1" dirty="0">
                <a:solidFill>
                  <a:srgbClr val="FFFFFF"/>
                </a:solidFill>
                <a:latin typeface="Aptos Display" pitchFamily="34" charset="0"/>
                <a:ea typeface="Aptos Display" pitchFamily="34" charset="-122"/>
                <a:cs typeface="Aptos Display" pitchFamily="34" charset="-120"/>
              </a:rPr>
              <a:t>Open access  aux publications et aux données de la recherche</a:t>
            </a:r>
            <a:endParaRPr lang="en-US" sz="3200" dirty="0"/>
          </a:p>
        </p:txBody>
      </p:sp>
      <p:sp>
        <p:nvSpPr>
          <p:cNvPr id="11" name="Shape 9"/>
          <p:cNvSpPr/>
          <p:nvPr/>
        </p:nvSpPr>
        <p:spPr>
          <a:xfrm>
            <a:off x="8229600" y="1097280"/>
            <a:ext cx="2926080" cy="2926080"/>
          </a:xfrm>
          <a:prstGeom prst="arc">
            <a:avLst/>
          </a:prstGeom>
          <a:solidFill>
            <a:srgbClr val="FFFFFF">
              <a:alpha val="0"/>
            </a:srgbClr>
          </a:solidFill>
          <a:ln w="30480">
            <a:solidFill>
              <a:srgbClr val="87D7E0"/>
            </a:solidFill>
            <a:prstDash val="solid"/>
          </a:ln>
        </p:spPr>
        <p:txBody>
          <a:bodyPr/>
          <a:lstStyle/>
          <a:p>
            <a:endParaRPr lang="fr-FR"/>
          </a:p>
        </p:txBody>
      </p:sp>
      <p:sp>
        <p:nvSpPr>
          <p:cNvPr id="12" name="Shape 10"/>
          <p:cNvSpPr/>
          <p:nvPr/>
        </p:nvSpPr>
        <p:spPr>
          <a:xfrm>
            <a:off x="8686800" y="1554480"/>
            <a:ext cx="2011680" cy="2011680"/>
          </a:xfrm>
          <a:prstGeom prst="arc">
            <a:avLst/>
          </a:prstGeom>
          <a:solidFill>
            <a:srgbClr val="FFFFFF">
              <a:alpha val="0"/>
            </a:srgbClr>
          </a:solidFill>
          <a:ln w="30480">
            <a:solidFill>
              <a:srgbClr val="F7C873"/>
            </a:solidFill>
            <a:prstDash val="solid"/>
          </a:ln>
        </p:spPr>
        <p:txBody>
          <a:bodyPr/>
          <a:lstStyle/>
          <a:p>
            <a:endParaRPr lang="fr-FR"/>
          </a:p>
        </p:txBody>
      </p:sp>
      <p:sp>
        <p:nvSpPr>
          <p:cNvPr id="13" name="Shape 11"/>
          <p:cNvSpPr/>
          <p:nvPr/>
        </p:nvSpPr>
        <p:spPr>
          <a:xfrm>
            <a:off x="9144000" y="2011680"/>
            <a:ext cx="1097280" cy="1097280"/>
          </a:xfrm>
          <a:prstGeom prst="arc">
            <a:avLst/>
          </a:prstGeom>
          <a:solidFill>
            <a:srgbClr val="FFFFFF">
              <a:alpha val="0"/>
            </a:srgbClr>
          </a:solidFill>
          <a:ln w="30480">
            <a:solidFill>
              <a:srgbClr val="C8E6EA"/>
            </a:solidFill>
            <a:prstDash val="solid"/>
          </a:ln>
        </p:spPr>
        <p:txBody>
          <a:bodyPr/>
          <a:lstStyle/>
          <a:p>
            <a:endParaRPr lang="fr-FR"/>
          </a:p>
        </p:txBody>
      </p:sp>
      <p:sp>
        <p:nvSpPr>
          <p:cNvPr id="14" name="Text 12"/>
          <p:cNvSpPr/>
          <p:nvPr/>
        </p:nvSpPr>
        <p:spPr>
          <a:xfrm>
            <a:off x="320040" y="6583680"/>
            <a:ext cx="3108960" cy="146304"/>
          </a:xfrm>
          <a:prstGeom prst="rect">
            <a:avLst/>
          </a:prstGeom>
          <a:noFill/>
          <a:ln/>
        </p:spPr>
        <p:txBody>
          <a:bodyPr wrap="square" rtlCol="0" anchor="ctr"/>
          <a:lstStyle/>
          <a:p>
            <a:pPr marL="0" indent="0">
              <a:buNone/>
            </a:pPr>
            <a:r>
              <a:rPr lang="en-US" sz="900" dirty="0">
                <a:solidFill>
                  <a:srgbClr val="FFFFFF"/>
                </a:solidFill>
                <a:latin typeface="Aptos" pitchFamily="34" charset="0"/>
                <a:ea typeface="Aptos" pitchFamily="34" charset="-122"/>
                <a:cs typeface="Aptos" pitchFamily="34" charset="-120"/>
              </a:rPr>
              <a:t>Cartographie de l’information et de la science</a:t>
            </a:r>
            <a:endParaRPr lang="en-US" sz="900" dirty="0"/>
          </a:p>
        </p:txBody>
      </p:sp>
      <p:sp>
        <p:nvSpPr>
          <p:cNvPr id="25" name="Slide Number Placeholder 0"/>
          <p:cNvSpPr>
            <a:spLocks noGrp="1"/>
          </p:cNvSpPr>
          <p:nvPr>
            <p:ph type="sldNum" sz="quarter" idx="4294967295"/>
          </p:nvPr>
        </p:nvSpPr>
        <p:spPr>
          <a:xfrm>
            <a:off x="11430000" y="6565392"/>
            <a:ext cx="411480" cy="182880"/>
          </a:xfrm>
          <a:prstGeom prst="rect">
            <a:avLst/>
          </a:prstGeom>
          <a:extLst>
            <a:ext uri="{C572A759-6A51-4108-AA02-DFA0A04FC94B}">
              <ma14:wrappingTextBoxFlag xmlns:ma14="http://schemas.microsoft.com/office/mac/drawingml/2011/main" xmlns="" val="0"/>
            </a:ext>
          </a:extLst>
        </p:spPr>
        <p:txBody>
          <a:bodyPr/>
          <a:lstStyle>
            <a:lvl1pPr>
              <a:defRPr sz="1000">
                <a:solidFill>
                  <a:srgbClr val="FFFFFF"/>
                </a:solidFill>
                <a:latin typeface="Aptos"/>
                <a:ea typeface="Aptos"/>
                <a:cs typeface="Aptos"/>
              </a:defRPr>
            </a:lvl1pPr>
          </a:lstStyle>
          <a:p>
            <a:pPr algn="ctr"/>
            <a:fld id="{F7021451-1387-4CA6-816F-3879F97B5CBC}" type="slidenum">
              <a:rPr lang="en-US" b="0"/>
              <a:t>4</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16524A0-47CE-AB4A-8A69-36E0310C721E}"/>
              </a:ext>
            </a:extLst>
          </p:cNvPr>
          <p:cNvSpPr>
            <a:spLocks noGrp="1"/>
          </p:cNvSpPr>
          <p:nvPr>
            <p:ph type="title"/>
          </p:nvPr>
        </p:nvSpPr>
        <p:spPr>
          <a:xfrm>
            <a:off x="19174" y="630"/>
            <a:ext cx="10356726" cy="1015632"/>
          </a:xfrm>
          <a:noFill/>
        </p:spPr>
        <p:txBody>
          <a:bodyPr>
            <a:noAutofit/>
          </a:bodyPr>
          <a:lstStyle/>
          <a:p>
            <a:r>
              <a:rPr lang="fr-FR" sz="3600" b="1" dirty="0">
                <a:latin typeface="Franklin Gothic Medium" panose="020B0603020102020204" pitchFamily="34" charset="0"/>
              </a:rPr>
              <a:t>La science ouverte face aux défis mondiaux</a:t>
            </a:r>
          </a:p>
        </p:txBody>
      </p:sp>
      <p:sp>
        <p:nvSpPr>
          <p:cNvPr id="5" name="Espace réservé du numéro de diapositive 4">
            <a:extLst>
              <a:ext uri="{FF2B5EF4-FFF2-40B4-BE49-F238E27FC236}">
                <a16:creationId xmlns:a16="http://schemas.microsoft.com/office/drawing/2014/main" id="{58E7743C-D47D-1F4F-825F-581971B0D531}"/>
              </a:ext>
            </a:extLst>
          </p:cNvPr>
          <p:cNvSpPr>
            <a:spLocks noGrp="1"/>
          </p:cNvSpPr>
          <p:nvPr>
            <p:ph type="sldNum" sz="quarter" idx="12"/>
          </p:nvPr>
        </p:nvSpPr>
        <p:spPr/>
        <p:txBody>
          <a:bodyPr/>
          <a:lstStyle/>
          <a:p>
            <a:fld id="{234F5EAF-F2B3-3F4F-A27B-D6EE9A8D21D8}" type="slidenum">
              <a:rPr lang="fr-FR" smtClean="0"/>
              <a:t>5</a:t>
            </a:fld>
            <a:endParaRPr lang="fr-FR"/>
          </a:p>
        </p:txBody>
      </p:sp>
      <p:sp>
        <p:nvSpPr>
          <p:cNvPr id="7" name="ZoneTexte 6">
            <a:extLst>
              <a:ext uri="{FF2B5EF4-FFF2-40B4-BE49-F238E27FC236}">
                <a16:creationId xmlns:a16="http://schemas.microsoft.com/office/drawing/2014/main" id="{4982704E-7A6F-8F43-A0AE-35A4F04E5BD0}"/>
              </a:ext>
            </a:extLst>
          </p:cNvPr>
          <p:cNvSpPr txBox="1"/>
          <p:nvPr/>
        </p:nvSpPr>
        <p:spPr>
          <a:xfrm>
            <a:off x="3048000" y="3244334"/>
            <a:ext cx="6096000" cy="369332"/>
          </a:xfrm>
          <a:prstGeom prst="rect">
            <a:avLst/>
          </a:prstGeom>
          <a:noFill/>
        </p:spPr>
        <p:txBody>
          <a:bodyPr wrap="square">
            <a:spAutoFit/>
          </a:bodyPr>
          <a:lstStyle/>
          <a:p>
            <a:r>
              <a:rPr lang="fr-FR" b="0" dirty="0">
                <a:effectLst/>
              </a:rPr>
              <a:t> </a:t>
            </a:r>
            <a:endParaRPr lang="fr-FR" dirty="0"/>
          </a:p>
        </p:txBody>
      </p:sp>
      <p:grpSp>
        <p:nvGrpSpPr>
          <p:cNvPr id="8" name="Google Shape;74;p15">
            <a:extLst>
              <a:ext uri="{FF2B5EF4-FFF2-40B4-BE49-F238E27FC236}">
                <a16:creationId xmlns:a16="http://schemas.microsoft.com/office/drawing/2014/main" id="{B4EACBF4-D605-634F-A9EE-FB1AEC32910F}"/>
              </a:ext>
            </a:extLst>
          </p:cNvPr>
          <p:cNvGrpSpPr/>
          <p:nvPr/>
        </p:nvGrpSpPr>
        <p:grpSpPr>
          <a:xfrm>
            <a:off x="691076" y="3575327"/>
            <a:ext cx="3516448" cy="1966545"/>
            <a:chOff x="381002" y="3017525"/>
            <a:chExt cx="2826796" cy="1386744"/>
          </a:xfrm>
        </p:grpSpPr>
        <p:sp>
          <p:nvSpPr>
            <p:cNvPr id="12" name="Google Shape;78;p15">
              <a:extLst>
                <a:ext uri="{FF2B5EF4-FFF2-40B4-BE49-F238E27FC236}">
                  <a16:creationId xmlns:a16="http://schemas.microsoft.com/office/drawing/2014/main" id="{24771F29-8D9C-E743-9CCB-D6D7CE0ABB74}"/>
                </a:ext>
              </a:extLst>
            </p:cNvPr>
            <p:cNvSpPr txBox="1"/>
            <p:nvPr/>
          </p:nvSpPr>
          <p:spPr>
            <a:xfrm>
              <a:off x="1003864" y="4198094"/>
              <a:ext cx="1276368" cy="206175"/>
            </a:xfrm>
            <a:prstGeom prst="rect">
              <a:avLst/>
            </a:prstGeom>
            <a:noFill/>
            <a:ln>
              <a:noFill/>
            </a:ln>
          </p:spPr>
          <p:txBody>
            <a:bodyPr spcFirstLastPara="1" wrap="square" lIns="68575" tIns="68575" rIns="68575" bIns="68575" anchor="t" anchorCtr="0">
              <a:spAutoFit/>
            </a:bodyPr>
            <a:lstStyle/>
            <a:p>
              <a:pPr marL="0" lvl="0" indent="0" algn="l" rtl="0">
                <a:spcBef>
                  <a:spcPts val="0"/>
                </a:spcBef>
                <a:spcAft>
                  <a:spcPts val="0"/>
                </a:spcAft>
                <a:buNone/>
              </a:pPr>
              <a:r>
                <a:rPr lang="en" sz="1000" dirty="0">
                  <a:latin typeface="Oswald ExtraLight"/>
                  <a:ea typeface="Oswald ExtraLight"/>
                  <a:cs typeface="Oswald ExtraLight"/>
                  <a:sym typeface="Oswald ExtraLight"/>
                </a:rPr>
                <a:t>Source:  COKI Climate Dash Demo</a:t>
              </a:r>
              <a:endParaRPr sz="1000" dirty="0">
                <a:latin typeface="Oswald ExtraLight"/>
                <a:ea typeface="Oswald ExtraLight"/>
                <a:cs typeface="Oswald ExtraLight"/>
                <a:sym typeface="Oswald ExtraLight"/>
              </a:endParaRPr>
            </a:p>
          </p:txBody>
        </p:sp>
        <p:grpSp>
          <p:nvGrpSpPr>
            <p:cNvPr id="13" name="Google Shape;79;p15">
              <a:extLst>
                <a:ext uri="{FF2B5EF4-FFF2-40B4-BE49-F238E27FC236}">
                  <a16:creationId xmlns:a16="http://schemas.microsoft.com/office/drawing/2014/main" id="{B949E396-D9BF-2241-979A-E4D6CF6FAF51}"/>
                </a:ext>
              </a:extLst>
            </p:cNvPr>
            <p:cNvGrpSpPr/>
            <p:nvPr/>
          </p:nvGrpSpPr>
          <p:grpSpPr>
            <a:xfrm>
              <a:off x="381002" y="3017525"/>
              <a:ext cx="2826796" cy="995446"/>
              <a:chOff x="5617769" y="1176688"/>
              <a:chExt cx="3741127" cy="1317425"/>
            </a:xfrm>
          </p:grpSpPr>
          <p:pic>
            <p:nvPicPr>
              <p:cNvPr id="15" name="Google Shape;80;p15">
                <a:extLst>
                  <a:ext uri="{FF2B5EF4-FFF2-40B4-BE49-F238E27FC236}">
                    <a16:creationId xmlns:a16="http://schemas.microsoft.com/office/drawing/2014/main" id="{A74B56ED-FC5F-1D4A-A6C3-9F7ADD6A5459}"/>
                  </a:ext>
                </a:extLst>
              </p:cNvPr>
              <p:cNvPicPr preferRelativeResize="0"/>
              <p:nvPr/>
            </p:nvPicPr>
            <p:blipFill>
              <a:blip r:embed="rId3">
                <a:alphaModFix/>
              </a:blip>
              <a:stretch>
                <a:fillRect/>
              </a:stretch>
            </p:blipFill>
            <p:spPr>
              <a:xfrm rot="1134388">
                <a:off x="6061229" y="1357661"/>
                <a:ext cx="616046" cy="616046"/>
              </a:xfrm>
              <a:prstGeom prst="rect">
                <a:avLst/>
              </a:prstGeom>
              <a:noFill/>
              <a:ln>
                <a:noFill/>
              </a:ln>
            </p:spPr>
          </p:pic>
          <p:sp>
            <p:nvSpPr>
              <p:cNvPr id="16" name="Google Shape;81;p15">
                <a:extLst>
                  <a:ext uri="{FF2B5EF4-FFF2-40B4-BE49-F238E27FC236}">
                    <a16:creationId xmlns:a16="http://schemas.microsoft.com/office/drawing/2014/main" id="{FCAA8476-C8B0-B947-9FE9-44EA59B6ED90}"/>
                  </a:ext>
                </a:extLst>
              </p:cNvPr>
              <p:cNvSpPr txBox="1"/>
              <p:nvPr/>
            </p:nvSpPr>
            <p:spPr>
              <a:xfrm>
                <a:off x="5617769" y="1804267"/>
                <a:ext cx="874800" cy="672300"/>
              </a:xfrm>
              <a:prstGeom prst="rect">
                <a:avLst/>
              </a:prstGeom>
              <a:noFill/>
              <a:ln>
                <a:noFill/>
              </a:ln>
            </p:spPr>
            <p:txBody>
              <a:bodyPr spcFirstLastPara="1" wrap="square" lIns="68575" tIns="68575" rIns="68575" bIns="68575" anchor="t" anchorCtr="0">
                <a:spAutoFit/>
              </a:bodyPr>
              <a:lstStyle/>
              <a:p>
                <a:pPr marL="0" lvl="0" indent="0" algn="ctr" rtl="0">
                  <a:spcBef>
                    <a:spcPts val="0"/>
                  </a:spcBef>
                  <a:spcAft>
                    <a:spcPts val="0"/>
                  </a:spcAft>
                  <a:buNone/>
                </a:pPr>
                <a:r>
                  <a:rPr lang="en" sz="1200">
                    <a:latin typeface="Oswald Light"/>
                    <a:ea typeface="Oswald Light"/>
                    <a:cs typeface="Oswald Light"/>
                    <a:sym typeface="Oswald Light"/>
                  </a:rPr>
                  <a:t>57.1 %</a:t>
                </a:r>
                <a:endParaRPr sz="1200">
                  <a:latin typeface="Oswald Light"/>
                  <a:ea typeface="Oswald Light"/>
                  <a:cs typeface="Oswald Light"/>
                  <a:sym typeface="Oswald Light"/>
                </a:endParaRPr>
              </a:p>
              <a:p>
                <a:pPr marL="0" lvl="0" indent="0" algn="ctr" rtl="0">
                  <a:spcBef>
                    <a:spcPts val="0"/>
                  </a:spcBef>
                  <a:spcAft>
                    <a:spcPts val="0"/>
                  </a:spcAft>
                  <a:buNone/>
                </a:pPr>
                <a:r>
                  <a:rPr lang="en" sz="1200">
                    <a:latin typeface="Oswald Light"/>
                    <a:ea typeface="Oswald Light"/>
                    <a:cs typeface="Oswald Light"/>
                    <a:sym typeface="Oswald Light"/>
                  </a:rPr>
                  <a:t>CLOSED</a:t>
                </a:r>
                <a:endParaRPr sz="1200">
                  <a:latin typeface="Oswald Light"/>
                  <a:ea typeface="Oswald Light"/>
                  <a:cs typeface="Oswald Light"/>
                  <a:sym typeface="Oswald Light"/>
                </a:endParaRPr>
              </a:p>
            </p:txBody>
          </p:sp>
          <p:pic>
            <p:nvPicPr>
              <p:cNvPr id="17" name="Google Shape;82;p15">
                <a:extLst>
                  <a:ext uri="{FF2B5EF4-FFF2-40B4-BE49-F238E27FC236}">
                    <a16:creationId xmlns:a16="http://schemas.microsoft.com/office/drawing/2014/main" id="{14BC7F6B-BF29-D14E-8194-ADF9FC3C127F}"/>
                  </a:ext>
                </a:extLst>
              </p:cNvPr>
              <p:cNvPicPr preferRelativeResize="0"/>
              <p:nvPr/>
            </p:nvPicPr>
            <p:blipFill>
              <a:blip r:embed="rId4">
                <a:alphaModFix/>
              </a:blip>
              <a:stretch>
                <a:fillRect/>
              </a:stretch>
            </p:blipFill>
            <p:spPr>
              <a:xfrm>
                <a:off x="6768817" y="1286727"/>
                <a:ext cx="1204876" cy="1207386"/>
              </a:xfrm>
              <a:prstGeom prst="rect">
                <a:avLst/>
              </a:prstGeom>
              <a:noFill/>
              <a:ln>
                <a:noFill/>
              </a:ln>
            </p:spPr>
          </p:pic>
          <p:pic>
            <p:nvPicPr>
              <p:cNvPr id="18" name="Google Shape;83;p15">
                <a:extLst>
                  <a:ext uri="{FF2B5EF4-FFF2-40B4-BE49-F238E27FC236}">
                    <a16:creationId xmlns:a16="http://schemas.microsoft.com/office/drawing/2014/main" id="{1068144D-5015-DF43-A2FD-BC16273DFB7C}"/>
                  </a:ext>
                </a:extLst>
              </p:cNvPr>
              <p:cNvPicPr preferRelativeResize="0"/>
              <p:nvPr/>
            </p:nvPicPr>
            <p:blipFill>
              <a:blip r:embed="rId3">
                <a:alphaModFix/>
              </a:blip>
              <a:stretch>
                <a:fillRect/>
              </a:stretch>
            </p:blipFill>
            <p:spPr>
              <a:xfrm rot="20465612" flipH="1">
                <a:off x="7794779" y="1176688"/>
                <a:ext cx="616046" cy="616046"/>
              </a:xfrm>
              <a:prstGeom prst="rect">
                <a:avLst/>
              </a:prstGeom>
              <a:noFill/>
              <a:ln>
                <a:noFill/>
              </a:ln>
            </p:spPr>
          </p:pic>
          <p:sp>
            <p:nvSpPr>
              <p:cNvPr id="19" name="Google Shape;84;p15">
                <a:extLst>
                  <a:ext uri="{FF2B5EF4-FFF2-40B4-BE49-F238E27FC236}">
                    <a16:creationId xmlns:a16="http://schemas.microsoft.com/office/drawing/2014/main" id="{4ABF9886-5522-5345-B8C4-D019F4CA37B9}"/>
                  </a:ext>
                </a:extLst>
              </p:cNvPr>
              <p:cNvSpPr txBox="1"/>
              <p:nvPr/>
            </p:nvSpPr>
            <p:spPr>
              <a:xfrm>
                <a:off x="8154096" y="1639501"/>
                <a:ext cx="1204800" cy="672300"/>
              </a:xfrm>
              <a:prstGeom prst="rect">
                <a:avLst/>
              </a:prstGeom>
              <a:noFill/>
              <a:ln>
                <a:noFill/>
              </a:ln>
            </p:spPr>
            <p:txBody>
              <a:bodyPr spcFirstLastPara="1" wrap="square" lIns="68575" tIns="68575" rIns="68575" bIns="68575" anchor="t" anchorCtr="0">
                <a:spAutoFit/>
              </a:bodyPr>
              <a:lstStyle/>
              <a:p>
                <a:pPr marL="0" lvl="0" indent="0" algn="ctr" rtl="0">
                  <a:spcBef>
                    <a:spcPts val="0"/>
                  </a:spcBef>
                  <a:spcAft>
                    <a:spcPts val="0"/>
                  </a:spcAft>
                  <a:buNone/>
                </a:pPr>
                <a:r>
                  <a:rPr lang="en" sz="1200" dirty="0">
                    <a:latin typeface="Oswald Light"/>
                    <a:ea typeface="Oswald Light"/>
                    <a:cs typeface="Oswald Light"/>
                    <a:sym typeface="Oswald Light"/>
                  </a:rPr>
                  <a:t>42.9 %</a:t>
                </a:r>
                <a:endParaRPr sz="1200" dirty="0">
                  <a:latin typeface="Oswald Light"/>
                  <a:ea typeface="Oswald Light"/>
                  <a:cs typeface="Oswald Light"/>
                  <a:sym typeface="Oswald Light"/>
                </a:endParaRPr>
              </a:p>
              <a:p>
                <a:pPr marL="0" lvl="0" indent="0" algn="ctr" rtl="0">
                  <a:spcBef>
                    <a:spcPts val="0"/>
                  </a:spcBef>
                  <a:spcAft>
                    <a:spcPts val="0"/>
                  </a:spcAft>
                  <a:buNone/>
                </a:pPr>
                <a:r>
                  <a:rPr lang="en" sz="1200" dirty="0">
                    <a:latin typeface="Oswald Light"/>
                    <a:ea typeface="Oswald Light"/>
                    <a:cs typeface="Oswald Light"/>
                    <a:sym typeface="Oswald Light"/>
                  </a:rPr>
                  <a:t>OPEN</a:t>
                </a:r>
                <a:endParaRPr sz="1200" dirty="0">
                  <a:latin typeface="Oswald Light"/>
                  <a:ea typeface="Oswald Light"/>
                  <a:cs typeface="Oswald Light"/>
                  <a:sym typeface="Oswald Light"/>
                </a:endParaRPr>
              </a:p>
            </p:txBody>
          </p:sp>
        </p:grpSp>
      </p:grpSp>
      <p:sp>
        <p:nvSpPr>
          <p:cNvPr id="20" name="Google Shape;72;p15">
            <a:extLst>
              <a:ext uri="{FF2B5EF4-FFF2-40B4-BE49-F238E27FC236}">
                <a16:creationId xmlns:a16="http://schemas.microsoft.com/office/drawing/2014/main" id="{1D0DE00B-8D8C-9F4A-B88B-D60AE29E749A}"/>
              </a:ext>
            </a:extLst>
          </p:cNvPr>
          <p:cNvSpPr txBox="1"/>
          <p:nvPr/>
        </p:nvSpPr>
        <p:spPr>
          <a:xfrm>
            <a:off x="57165" y="2217279"/>
            <a:ext cx="4784271" cy="1015632"/>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dirty="0">
                <a:latin typeface="Oswald Light"/>
                <a:ea typeface="Oswald Light"/>
                <a:cs typeface="Oswald Light"/>
                <a:sym typeface="Oswald Light"/>
              </a:rPr>
              <a:t>IF WE ARE GOING TO SOLVE THE WORLD’S GREATEST CHALLENGES, </a:t>
            </a:r>
            <a:r>
              <a:rPr lang="en" dirty="0">
                <a:latin typeface="Oswald Medium"/>
                <a:ea typeface="Oswald Medium"/>
                <a:cs typeface="Oswald Medium"/>
                <a:sym typeface="Oswald Medium"/>
              </a:rPr>
              <a:t>THE KNOWLEDGE ABOUT THEM MUST BE </a:t>
            </a:r>
            <a:r>
              <a:rPr lang="en" dirty="0">
                <a:solidFill>
                  <a:srgbClr val="FF0000"/>
                </a:solidFill>
                <a:latin typeface="Oswald Medium"/>
                <a:ea typeface="Oswald Medium"/>
                <a:cs typeface="Oswald Medium"/>
                <a:sym typeface="Oswald Medium"/>
              </a:rPr>
              <a:t>OPEN</a:t>
            </a:r>
            <a:endParaRPr dirty="0">
              <a:solidFill>
                <a:srgbClr val="FF0000"/>
              </a:solidFill>
              <a:latin typeface="Oswald Medium"/>
              <a:ea typeface="Oswald Medium"/>
              <a:cs typeface="Oswald Medium"/>
              <a:sym typeface="Oswald Medium"/>
            </a:endParaRPr>
          </a:p>
        </p:txBody>
      </p:sp>
      <p:pic>
        <p:nvPicPr>
          <p:cNvPr id="24" name="Image 23">
            <a:extLst>
              <a:ext uri="{FF2B5EF4-FFF2-40B4-BE49-F238E27FC236}">
                <a16:creationId xmlns:a16="http://schemas.microsoft.com/office/drawing/2014/main" id="{CB5669CA-1A34-E046-9812-DB7EB8B49CED}"/>
              </a:ext>
            </a:extLst>
          </p:cNvPr>
          <p:cNvPicPr>
            <a:picLocks noChangeAspect="1"/>
          </p:cNvPicPr>
          <p:nvPr/>
        </p:nvPicPr>
        <p:blipFill>
          <a:blip r:embed="rId5"/>
          <a:stretch>
            <a:fillRect/>
          </a:stretch>
        </p:blipFill>
        <p:spPr>
          <a:xfrm>
            <a:off x="9406700" y="1877871"/>
            <a:ext cx="2728135" cy="1131468"/>
          </a:xfrm>
          <a:prstGeom prst="rect">
            <a:avLst/>
          </a:prstGeom>
        </p:spPr>
      </p:pic>
      <p:pic>
        <p:nvPicPr>
          <p:cNvPr id="25" name="Image 24">
            <a:extLst>
              <a:ext uri="{FF2B5EF4-FFF2-40B4-BE49-F238E27FC236}">
                <a16:creationId xmlns:a16="http://schemas.microsoft.com/office/drawing/2014/main" id="{41AABBEF-BAFC-774D-9868-587EAC66545D}"/>
              </a:ext>
            </a:extLst>
          </p:cNvPr>
          <p:cNvPicPr>
            <a:picLocks noChangeAspect="1"/>
          </p:cNvPicPr>
          <p:nvPr/>
        </p:nvPicPr>
        <p:blipFill>
          <a:blip r:embed="rId6"/>
          <a:stretch>
            <a:fillRect/>
          </a:stretch>
        </p:blipFill>
        <p:spPr>
          <a:xfrm>
            <a:off x="9674988" y="3732762"/>
            <a:ext cx="2555360" cy="1089759"/>
          </a:xfrm>
          <a:prstGeom prst="rect">
            <a:avLst/>
          </a:prstGeom>
        </p:spPr>
      </p:pic>
      <p:pic>
        <p:nvPicPr>
          <p:cNvPr id="26" name="Image 25">
            <a:extLst>
              <a:ext uri="{FF2B5EF4-FFF2-40B4-BE49-F238E27FC236}">
                <a16:creationId xmlns:a16="http://schemas.microsoft.com/office/drawing/2014/main" id="{EB92122B-2787-B340-BFCD-5E9986CC1440}"/>
              </a:ext>
            </a:extLst>
          </p:cNvPr>
          <p:cNvPicPr>
            <a:picLocks noChangeAspect="1"/>
          </p:cNvPicPr>
          <p:nvPr/>
        </p:nvPicPr>
        <p:blipFill>
          <a:blip r:embed="rId7"/>
          <a:stretch>
            <a:fillRect/>
          </a:stretch>
        </p:blipFill>
        <p:spPr>
          <a:xfrm>
            <a:off x="9734157" y="5327498"/>
            <a:ext cx="2437022" cy="1089759"/>
          </a:xfrm>
          <a:prstGeom prst="rect">
            <a:avLst/>
          </a:prstGeom>
        </p:spPr>
      </p:pic>
      <p:sp>
        <p:nvSpPr>
          <p:cNvPr id="21" name="ZoneTexte 20">
            <a:extLst>
              <a:ext uri="{FF2B5EF4-FFF2-40B4-BE49-F238E27FC236}">
                <a16:creationId xmlns:a16="http://schemas.microsoft.com/office/drawing/2014/main" id="{A549F479-CF54-1348-8F1F-65E97FE53A4B}"/>
              </a:ext>
            </a:extLst>
          </p:cNvPr>
          <p:cNvSpPr txBox="1"/>
          <p:nvPr/>
        </p:nvSpPr>
        <p:spPr>
          <a:xfrm>
            <a:off x="5199032" y="3762732"/>
            <a:ext cx="4249999" cy="1938992"/>
          </a:xfrm>
          <a:prstGeom prst="rect">
            <a:avLst/>
          </a:prstGeom>
          <a:noFill/>
        </p:spPr>
        <p:txBody>
          <a:bodyPr wrap="square">
            <a:spAutoFit/>
          </a:bodyPr>
          <a:lstStyle/>
          <a:p>
            <a:pPr algn="just"/>
            <a:r>
              <a:rPr lang="fr-FR" sz="2000" dirty="0"/>
              <a:t>La science ouverte constitue un pilier essentiel pour atteindre les Objectifs de développement durable (ODD), notamment l’éducation de qualité, la réduction des inégalités, et des villes et communautés durables.</a:t>
            </a:r>
          </a:p>
        </p:txBody>
      </p:sp>
    </p:spTree>
    <p:extLst>
      <p:ext uri="{BB962C8B-B14F-4D97-AF65-F5344CB8AC3E}">
        <p14:creationId xmlns:p14="http://schemas.microsoft.com/office/powerpoint/2010/main" val="436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55D062A9-0A0A-664F-A98C-3EFEE3826F02}"/>
              </a:ext>
            </a:extLst>
          </p:cNvPr>
          <p:cNvSpPr>
            <a:spLocks noGrp="1"/>
          </p:cNvSpPr>
          <p:nvPr>
            <p:ph type="title"/>
          </p:nvPr>
        </p:nvSpPr>
        <p:spPr>
          <a:xfrm>
            <a:off x="-137010" y="405898"/>
            <a:ext cx="6612238" cy="931434"/>
          </a:xfrm>
        </p:spPr>
        <p:txBody>
          <a:bodyPr vert="horz" lIns="91440" tIns="45720" rIns="91440" bIns="45720" rtlCol="0" anchor="ctr">
            <a:normAutofit fontScale="90000"/>
          </a:bodyPr>
          <a:lstStyle/>
          <a:p>
            <a:r>
              <a:rPr lang="en-US" sz="3600" b="1" kern="1200" dirty="0" err="1">
                <a:solidFill>
                  <a:schemeClr val="tx1"/>
                </a:solidFill>
                <a:latin typeface="Franklin Gothic Medium" panose="020B0603020102020204" pitchFamily="34" charset="0"/>
              </a:rPr>
              <a:t>Fondements</a:t>
            </a:r>
            <a:r>
              <a:rPr lang="en-US" sz="3600" b="1" kern="1200" dirty="0">
                <a:solidFill>
                  <a:schemeClr val="tx1"/>
                </a:solidFill>
                <a:latin typeface="Franklin Gothic Medium" panose="020B0603020102020204" pitchFamily="34" charset="0"/>
              </a:rPr>
              <a:t> de la science ouverte</a:t>
            </a:r>
          </a:p>
        </p:txBody>
      </p:sp>
      <p:sp>
        <p:nvSpPr>
          <p:cNvPr id="5" name="Espace réservé du contenu 2">
            <a:extLst>
              <a:ext uri="{FF2B5EF4-FFF2-40B4-BE49-F238E27FC236}">
                <a16:creationId xmlns:a16="http://schemas.microsoft.com/office/drawing/2014/main" id="{B28601A5-E76C-4A48-951B-D3FA92DAC239}"/>
              </a:ext>
            </a:extLst>
          </p:cNvPr>
          <p:cNvSpPr txBox="1">
            <a:spLocks/>
          </p:cNvSpPr>
          <p:nvPr/>
        </p:nvSpPr>
        <p:spPr>
          <a:xfrm>
            <a:off x="177434" y="1029908"/>
            <a:ext cx="5307496" cy="4798184"/>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endParaRPr lang="en-US" sz="2000" dirty="0"/>
          </a:p>
          <a:p>
            <a:pPr marL="0" indent="0" algn="r">
              <a:buNone/>
            </a:pPr>
            <a:endParaRPr lang="en-US" sz="2000" i="1" dirty="0">
              <a:cs typeface="Times New Roman" panose="02020603050405020304" pitchFamily="18" charset="0"/>
            </a:endParaRPr>
          </a:p>
          <a:p>
            <a:pPr marL="0" indent="0" algn="just">
              <a:buNone/>
            </a:pPr>
            <a:r>
              <a:rPr lang="fr-FR" sz="2000" b="1" dirty="0"/>
              <a:t>Savoir Scientifique Ouvert </a:t>
            </a:r>
          </a:p>
          <a:p>
            <a:pPr marL="0" indent="0" algn="just">
              <a:buNone/>
            </a:pPr>
            <a:endParaRPr lang="fr-FR" sz="2000" dirty="0"/>
          </a:p>
          <a:p>
            <a:pPr marL="0" indent="0" algn="just">
              <a:buNone/>
            </a:pPr>
            <a:r>
              <a:rPr lang="fr-FR" sz="2000" b="1" dirty="0"/>
              <a:t>Infrastructures de Science Ouverte</a:t>
            </a:r>
          </a:p>
          <a:p>
            <a:pPr marL="0" indent="0" algn="just">
              <a:buNone/>
            </a:pPr>
            <a:endParaRPr lang="fr-FR" sz="2000" dirty="0"/>
          </a:p>
          <a:p>
            <a:pPr marL="0" indent="0" algn="just">
              <a:buNone/>
            </a:pPr>
            <a:r>
              <a:rPr lang="fr-FR" sz="2000" b="1" dirty="0"/>
              <a:t>Engagement Ouvert des Acteurs Sociétaux </a:t>
            </a:r>
          </a:p>
          <a:p>
            <a:pPr marL="0" indent="0" algn="just">
              <a:buNone/>
            </a:pPr>
            <a:endParaRPr lang="fr-FR" sz="2000" b="1" dirty="0"/>
          </a:p>
          <a:p>
            <a:pPr marL="0" indent="0" algn="just">
              <a:buNone/>
            </a:pPr>
            <a:r>
              <a:rPr lang="fr-FR" sz="2000" b="1" dirty="0"/>
              <a:t>Dialogue Ouvert avec d'Autres Systèmes de Connaissances</a:t>
            </a:r>
            <a:endParaRPr lang="fr-FR" sz="2000" dirty="0">
              <a:effectLst/>
              <a:ea typeface="Times New Roman" panose="02020603050405020304" pitchFamily="18" charset="0"/>
              <a:cs typeface="Times New Roman" panose="02020603050405020304" pitchFamily="18" charset="0"/>
            </a:endParaRPr>
          </a:p>
          <a:p>
            <a:pPr marL="0" indent="0" algn="r">
              <a:buNone/>
            </a:pPr>
            <a:endParaRPr lang="en-US" sz="2000" i="1" dirty="0">
              <a:cs typeface="Times New Roman" panose="02020603050405020304" pitchFamily="18" charset="0"/>
            </a:endParaRPr>
          </a:p>
          <a:p>
            <a:pPr algn="just"/>
            <a:endParaRPr lang="en-US" sz="2000" dirty="0"/>
          </a:p>
        </p:txBody>
      </p:sp>
      <p:sp>
        <p:nvSpPr>
          <p:cNvPr id="7" name="AutoShape 2" descr="Timeline of key Open Access and Open Educational Resources (OER) recommendations and declarations, starting with ArXiv, Berlin Declaration, and UNESCO initiatives. A horizontal timeline in English with significant events in the Open Access movement. Each entry includes the year, event name, and a brief summary, emphasizing the impact on Open Educational Resources. Illustrated with a clean, minimalist design featuring icons such as books, documents, and lightbulbs to represent knowledge sharing. Background in neutral colors like light gray or white.">
            <a:extLst>
              <a:ext uri="{FF2B5EF4-FFF2-40B4-BE49-F238E27FC236}">
                <a16:creationId xmlns:a16="http://schemas.microsoft.com/office/drawing/2014/main" id="{E5793779-D619-3D47-BD36-1FFE30599673}"/>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2052" name="Picture 4">
            <a:extLst>
              <a:ext uri="{FF2B5EF4-FFF2-40B4-BE49-F238E27FC236}">
                <a16:creationId xmlns:a16="http://schemas.microsoft.com/office/drawing/2014/main" id="{B35FC0D9-EA21-BA42-8D49-CAC1044038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6195" y="934917"/>
            <a:ext cx="5438123" cy="5172083"/>
          </a:xfrm>
          <a:prstGeom prst="rect">
            <a:avLst/>
          </a:prstGeom>
          <a:noFill/>
          <a:extLst>
            <a:ext uri="{909E8E84-426E-40DD-AFC4-6F175D3DCCD1}">
              <a14:hiddenFill xmlns:a14="http://schemas.microsoft.com/office/drawing/2010/main">
                <a:solidFill>
                  <a:srgbClr val="FFFFFF"/>
                </a:solidFill>
              </a14:hiddenFill>
            </a:ext>
          </a:extLst>
        </p:spPr>
      </p:pic>
      <p:sp>
        <p:nvSpPr>
          <p:cNvPr id="6" name="ZoneTexte 5">
            <a:extLst>
              <a:ext uri="{FF2B5EF4-FFF2-40B4-BE49-F238E27FC236}">
                <a16:creationId xmlns:a16="http://schemas.microsoft.com/office/drawing/2014/main" id="{89D6F737-8F37-6540-9B36-EE63B6961ED1}"/>
              </a:ext>
            </a:extLst>
          </p:cNvPr>
          <p:cNvSpPr txBox="1"/>
          <p:nvPr/>
        </p:nvSpPr>
        <p:spPr>
          <a:xfrm>
            <a:off x="6305466" y="6272737"/>
            <a:ext cx="5932710" cy="369332"/>
          </a:xfrm>
          <a:prstGeom prst="rect">
            <a:avLst/>
          </a:prstGeom>
          <a:noFill/>
        </p:spPr>
        <p:txBody>
          <a:bodyPr wrap="square" rtlCol="0">
            <a:spAutoFit/>
          </a:bodyPr>
          <a:lstStyle/>
          <a:p>
            <a:r>
              <a:rPr lang="fr-FR" i="1" dirty="0">
                <a:solidFill>
                  <a:srgbClr val="7030A0"/>
                </a:solidFill>
                <a:cs typeface="Times New Roman" panose="02020603050405020304" pitchFamily="18" charset="0"/>
              </a:rPr>
              <a:t>Accessibilité. Impact. Reproductibilité Qualité. Multilingue</a:t>
            </a:r>
          </a:p>
        </p:txBody>
      </p:sp>
      <p:sp>
        <p:nvSpPr>
          <p:cNvPr id="8" name="ZoneTexte 7">
            <a:extLst>
              <a:ext uri="{FF2B5EF4-FFF2-40B4-BE49-F238E27FC236}">
                <a16:creationId xmlns:a16="http://schemas.microsoft.com/office/drawing/2014/main" id="{6F1244C2-C21B-1943-9B1C-5D36CABF48B9}"/>
              </a:ext>
            </a:extLst>
          </p:cNvPr>
          <p:cNvSpPr txBox="1"/>
          <p:nvPr/>
        </p:nvSpPr>
        <p:spPr>
          <a:xfrm>
            <a:off x="431403" y="6235169"/>
            <a:ext cx="5501309" cy="369332"/>
          </a:xfrm>
          <a:prstGeom prst="rect">
            <a:avLst/>
          </a:prstGeom>
          <a:noFill/>
        </p:spPr>
        <p:txBody>
          <a:bodyPr wrap="square">
            <a:spAutoFit/>
          </a:bodyPr>
          <a:lstStyle/>
          <a:p>
            <a:pPr marL="0" indent="0">
              <a:buNone/>
            </a:pPr>
            <a:r>
              <a:rPr lang="en-US" sz="1800" i="1" dirty="0">
                <a:solidFill>
                  <a:srgbClr val="7030A0"/>
                </a:solidFill>
                <a:cs typeface="Times New Roman" panose="02020603050405020304" pitchFamily="18" charset="0"/>
              </a:rPr>
              <a:t>UNESCO recommendation on Open Science, 2021</a:t>
            </a:r>
            <a:endParaRPr lang="en-US" sz="1800" dirty="0">
              <a:solidFill>
                <a:srgbClr val="7030A0"/>
              </a:solidFill>
              <a:cs typeface="Times New Roman" panose="02020603050405020304" pitchFamily="18" charset="0"/>
            </a:endParaRPr>
          </a:p>
        </p:txBody>
      </p:sp>
    </p:spTree>
    <p:extLst>
      <p:ext uri="{BB962C8B-B14F-4D97-AF65-F5344CB8AC3E}">
        <p14:creationId xmlns:p14="http://schemas.microsoft.com/office/powerpoint/2010/main" val="2128619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0DA8BDB1-A9C0-8F46-825D-E4A0ACF7C9FF}"/>
              </a:ext>
            </a:extLst>
          </p:cNvPr>
          <p:cNvSpPr>
            <a:spLocks noGrp="1"/>
          </p:cNvSpPr>
          <p:nvPr>
            <p:ph type="sldNum" sz="quarter" idx="12"/>
          </p:nvPr>
        </p:nvSpPr>
        <p:spPr/>
        <p:txBody>
          <a:bodyPr/>
          <a:lstStyle/>
          <a:p>
            <a:fld id="{234F5EAF-F2B3-3F4F-A27B-D6EE9A8D21D8}" type="slidenum">
              <a:rPr lang="fr-FR" smtClean="0"/>
              <a:t>7</a:t>
            </a:fld>
            <a:endParaRPr lang="fr-FR"/>
          </a:p>
        </p:txBody>
      </p:sp>
      <p:sp>
        <p:nvSpPr>
          <p:cNvPr id="11" name="ZoneTexte 10">
            <a:extLst>
              <a:ext uri="{FF2B5EF4-FFF2-40B4-BE49-F238E27FC236}">
                <a16:creationId xmlns:a16="http://schemas.microsoft.com/office/drawing/2014/main" id="{05DD6C98-CF77-1C44-A387-55298C430088}"/>
              </a:ext>
            </a:extLst>
          </p:cNvPr>
          <p:cNvSpPr txBox="1"/>
          <p:nvPr/>
        </p:nvSpPr>
        <p:spPr>
          <a:xfrm>
            <a:off x="7475997" y="6436199"/>
            <a:ext cx="4313206" cy="307777"/>
          </a:xfrm>
          <a:prstGeom prst="rect">
            <a:avLst/>
          </a:prstGeom>
          <a:noFill/>
        </p:spPr>
        <p:txBody>
          <a:bodyPr wrap="square">
            <a:spAutoFit/>
          </a:bodyPr>
          <a:lstStyle/>
          <a:p>
            <a:r>
              <a:rPr lang="fr-FR" sz="1400" b="0" i="0" dirty="0">
                <a:solidFill>
                  <a:srgbClr val="1A1A1A"/>
                </a:solidFill>
                <a:effectLst/>
                <a:latin typeface="NeueHaasGroteskText"/>
              </a:rPr>
              <a:t>Source: The </a:t>
            </a:r>
            <a:r>
              <a:rPr lang="fr-FR" sz="1400" b="0" i="0" dirty="0" err="1">
                <a:solidFill>
                  <a:srgbClr val="1A1A1A"/>
                </a:solidFill>
                <a:effectLst/>
                <a:latin typeface="NeueHaasGroteskText"/>
              </a:rPr>
              <a:t>strain</a:t>
            </a:r>
            <a:r>
              <a:rPr lang="fr-FR" sz="1400" b="0" i="0" dirty="0">
                <a:solidFill>
                  <a:srgbClr val="1A1A1A"/>
                </a:solidFill>
                <a:effectLst/>
                <a:latin typeface="NeueHaasGroteskText"/>
              </a:rPr>
              <a:t> on </a:t>
            </a:r>
            <a:r>
              <a:rPr lang="fr-FR" sz="1400" b="0" i="0" dirty="0" err="1">
                <a:solidFill>
                  <a:srgbClr val="1A1A1A"/>
                </a:solidFill>
                <a:effectLst/>
                <a:latin typeface="NeueHaasGroteskText"/>
              </a:rPr>
              <a:t>scientific</a:t>
            </a:r>
            <a:r>
              <a:rPr lang="fr-FR" sz="1400" b="0" i="0" dirty="0">
                <a:solidFill>
                  <a:srgbClr val="1A1A1A"/>
                </a:solidFill>
                <a:effectLst/>
                <a:latin typeface="NeueHaasGroteskText"/>
              </a:rPr>
              <a:t> </a:t>
            </a:r>
            <a:r>
              <a:rPr lang="fr-FR" sz="1400" b="0" i="0" dirty="0" err="1">
                <a:solidFill>
                  <a:srgbClr val="1A1A1A"/>
                </a:solidFill>
                <a:effectLst/>
                <a:latin typeface="NeueHaasGroteskText"/>
              </a:rPr>
              <a:t>publishing</a:t>
            </a:r>
            <a:r>
              <a:rPr lang="fr-FR" sz="1400" b="0" i="0" dirty="0">
                <a:solidFill>
                  <a:srgbClr val="1A1A1A"/>
                </a:solidFill>
                <a:effectLst/>
                <a:latin typeface="NeueHaasGroteskText"/>
              </a:rPr>
              <a:t>. 2024</a:t>
            </a:r>
            <a:endParaRPr lang="fr-FR" sz="1400" dirty="0"/>
          </a:p>
        </p:txBody>
      </p:sp>
      <p:pic>
        <p:nvPicPr>
          <p:cNvPr id="4106" name="Picture 10">
            <a:extLst>
              <a:ext uri="{FF2B5EF4-FFF2-40B4-BE49-F238E27FC236}">
                <a16:creationId xmlns:a16="http://schemas.microsoft.com/office/drawing/2014/main" id="{23185552-6B53-1941-927E-A9B75F2FD9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345" y="1555294"/>
            <a:ext cx="6374967" cy="4511342"/>
          </a:xfrm>
          <a:prstGeom prst="rect">
            <a:avLst/>
          </a:prstGeom>
          <a:noFill/>
          <a:extLst>
            <a:ext uri="{909E8E84-426E-40DD-AFC4-6F175D3DCCD1}">
              <a14:hiddenFill xmlns:a14="http://schemas.microsoft.com/office/drawing/2010/main">
                <a:solidFill>
                  <a:srgbClr val="FFFFFF"/>
                </a:solidFill>
              </a14:hiddenFill>
            </a:ext>
          </a:extLst>
        </p:spPr>
      </p:pic>
      <p:sp>
        <p:nvSpPr>
          <p:cNvPr id="18" name="ZoneTexte 17">
            <a:extLst>
              <a:ext uri="{FF2B5EF4-FFF2-40B4-BE49-F238E27FC236}">
                <a16:creationId xmlns:a16="http://schemas.microsoft.com/office/drawing/2014/main" id="{F066E081-0E3E-D14A-A06C-B73FC6B74EAC}"/>
              </a:ext>
            </a:extLst>
          </p:cNvPr>
          <p:cNvSpPr txBox="1"/>
          <p:nvPr/>
        </p:nvSpPr>
        <p:spPr>
          <a:xfrm>
            <a:off x="1012939" y="6382435"/>
            <a:ext cx="4200021" cy="400110"/>
          </a:xfrm>
          <a:prstGeom prst="rect">
            <a:avLst/>
          </a:prstGeom>
          <a:noFill/>
        </p:spPr>
        <p:txBody>
          <a:bodyPr wrap="square">
            <a:spAutoFit/>
          </a:bodyPr>
          <a:lstStyle/>
          <a:p>
            <a:pPr algn="just"/>
            <a:r>
              <a:rPr lang="fr-FR" sz="2000" b="1" dirty="0">
                <a:latin typeface="The Antiqua B"/>
              </a:rPr>
              <a:t>5 Million </a:t>
            </a:r>
            <a:r>
              <a:rPr lang="fr-FR" sz="2000" dirty="0" err="1">
                <a:latin typeface="The Antiqua B"/>
              </a:rPr>
              <a:t>scientific</a:t>
            </a:r>
            <a:r>
              <a:rPr lang="fr-FR" sz="2000" dirty="0">
                <a:latin typeface="The Antiqua B"/>
              </a:rPr>
              <a:t> publication in 2022</a:t>
            </a:r>
          </a:p>
        </p:txBody>
      </p:sp>
      <p:sp>
        <p:nvSpPr>
          <p:cNvPr id="13" name="ZoneTexte 12">
            <a:extLst>
              <a:ext uri="{FF2B5EF4-FFF2-40B4-BE49-F238E27FC236}">
                <a16:creationId xmlns:a16="http://schemas.microsoft.com/office/drawing/2014/main" id="{1A839FC0-AF4B-0B4F-A4C6-651D497AE33F}"/>
              </a:ext>
            </a:extLst>
          </p:cNvPr>
          <p:cNvSpPr txBox="1"/>
          <p:nvPr/>
        </p:nvSpPr>
        <p:spPr>
          <a:xfrm>
            <a:off x="7148826" y="2749136"/>
            <a:ext cx="4937829" cy="2123658"/>
          </a:xfrm>
          <a:prstGeom prst="rect">
            <a:avLst/>
          </a:prstGeom>
          <a:noFill/>
        </p:spPr>
        <p:txBody>
          <a:bodyPr wrap="square">
            <a:spAutoFit/>
          </a:bodyPr>
          <a:lstStyle/>
          <a:p>
            <a:r>
              <a:rPr lang="fr-FR" sz="2200" b="1" dirty="0"/>
              <a:t>Croissance exponentielle</a:t>
            </a:r>
            <a:r>
              <a:rPr lang="fr-FR" sz="2200" dirty="0"/>
              <a:t> </a:t>
            </a:r>
          </a:p>
          <a:p>
            <a:endParaRPr lang="fr-FR" sz="2200" b="1" dirty="0"/>
          </a:p>
          <a:p>
            <a:r>
              <a:rPr lang="fr-FR" sz="2200" b="1" dirty="0"/>
              <a:t>Un marché colossal</a:t>
            </a:r>
            <a:r>
              <a:rPr lang="fr-FR" sz="2200" dirty="0"/>
              <a:t> : 26,5 milliards de dollars</a:t>
            </a:r>
          </a:p>
          <a:p>
            <a:endParaRPr lang="fr-FR" sz="2200" b="1" dirty="0"/>
          </a:p>
          <a:p>
            <a:r>
              <a:rPr lang="fr-FR" sz="2200" b="1" dirty="0"/>
              <a:t>Une crise d’accès à l’IST</a:t>
            </a:r>
            <a:endParaRPr lang="fr-FR" sz="2200" dirty="0"/>
          </a:p>
        </p:txBody>
      </p:sp>
      <p:sp>
        <p:nvSpPr>
          <p:cNvPr id="10" name="Titre 1">
            <a:extLst>
              <a:ext uri="{FF2B5EF4-FFF2-40B4-BE49-F238E27FC236}">
                <a16:creationId xmlns:a16="http://schemas.microsoft.com/office/drawing/2014/main" id="{C19824C2-9C0C-9449-A8AF-21F3825D8591}"/>
              </a:ext>
            </a:extLst>
          </p:cNvPr>
          <p:cNvSpPr>
            <a:spLocks noGrp="1"/>
          </p:cNvSpPr>
          <p:nvPr>
            <p:ph type="title"/>
          </p:nvPr>
        </p:nvSpPr>
        <p:spPr>
          <a:xfrm>
            <a:off x="168812" y="0"/>
            <a:ext cx="11184987" cy="1325563"/>
          </a:xfrm>
          <a:noFill/>
        </p:spPr>
        <p:txBody>
          <a:bodyPr>
            <a:normAutofit/>
          </a:bodyPr>
          <a:lstStyle/>
          <a:p>
            <a:r>
              <a:rPr lang="fr-FR" sz="3600" dirty="0">
                <a:latin typeface="Franklin Gothic Medium" panose="020B0603020102020204" pitchFamily="34" charset="0"/>
              </a:rPr>
              <a:t>Accessibilité de l’Information Scientifique et Technique</a:t>
            </a:r>
          </a:p>
        </p:txBody>
      </p:sp>
    </p:spTree>
    <p:extLst>
      <p:ext uri="{BB962C8B-B14F-4D97-AF65-F5344CB8AC3E}">
        <p14:creationId xmlns:p14="http://schemas.microsoft.com/office/powerpoint/2010/main" val="23430121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0DA8BDB1-A9C0-8F46-825D-E4A0ACF7C9FF}"/>
              </a:ext>
            </a:extLst>
          </p:cNvPr>
          <p:cNvSpPr>
            <a:spLocks noGrp="1"/>
          </p:cNvSpPr>
          <p:nvPr>
            <p:ph type="sldNum" sz="quarter" idx="12"/>
          </p:nvPr>
        </p:nvSpPr>
        <p:spPr/>
        <p:txBody>
          <a:bodyPr/>
          <a:lstStyle/>
          <a:p>
            <a:fld id="{234F5EAF-F2B3-3F4F-A27B-D6EE9A8D21D8}" type="slidenum">
              <a:rPr lang="fr-FR" smtClean="0"/>
              <a:t>8</a:t>
            </a:fld>
            <a:endParaRPr lang="fr-FR"/>
          </a:p>
        </p:txBody>
      </p:sp>
      <p:pic>
        <p:nvPicPr>
          <p:cNvPr id="4110" name="Picture 14" descr="Science | Who's downloading pirated papers? Everyone | SpaceBattles">
            <a:extLst>
              <a:ext uri="{FF2B5EF4-FFF2-40B4-BE49-F238E27FC236}">
                <a16:creationId xmlns:a16="http://schemas.microsoft.com/office/drawing/2014/main" id="{DF84F751-6897-2247-9CB4-FEF2DDCAED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5975" y="1325563"/>
            <a:ext cx="7441276" cy="5340707"/>
          </a:xfrm>
          <a:prstGeom prst="rect">
            <a:avLst/>
          </a:prstGeom>
          <a:noFill/>
          <a:extLst>
            <a:ext uri="{909E8E84-426E-40DD-AFC4-6F175D3DCCD1}">
              <a14:hiddenFill xmlns:a14="http://schemas.microsoft.com/office/drawing/2010/main">
                <a:solidFill>
                  <a:srgbClr val="FFFFFF"/>
                </a:solidFill>
              </a14:hiddenFill>
            </a:ext>
          </a:extLst>
        </p:spPr>
      </p:pic>
      <p:sp>
        <p:nvSpPr>
          <p:cNvPr id="7" name="Titre 1">
            <a:extLst>
              <a:ext uri="{FF2B5EF4-FFF2-40B4-BE49-F238E27FC236}">
                <a16:creationId xmlns:a16="http://schemas.microsoft.com/office/drawing/2014/main" id="{0921F2FE-D3B7-D54A-9A6B-D4B260164AB4}"/>
              </a:ext>
            </a:extLst>
          </p:cNvPr>
          <p:cNvSpPr>
            <a:spLocks noGrp="1"/>
          </p:cNvSpPr>
          <p:nvPr>
            <p:ph type="title"/>
          </p:nvPr>
        </p:nvSpPr>
        <p:spPr>
          <a:xfrm>
            <a:off x="168812" y="0"/>
            <a:ext cx="11184987" cy="1325563"/>
          </a:xfrm>
          <a:noFill/>
        </p:spPr>
        <p:txBody>
          <a:bodyPr>
            <a:normAutofit/>
          </a:bodyPr>
          <a:lstStyle/>
          <a:p>
            <a:r>
              <a:rPr lang="fr-FR" sz="3600" dirty="0">
                <a:latin typeface="Franklin Gothic Medium" panose="020B0603020102020204" pitchFamily="34" charset="0"/>
              </a:rPr>
              <a:t>Accessibilité de l’Information Scientifique et Technique</a:t>
            </a:r>
          </a:p>
        </p:txBody>
      </p:sp>
    </p:spTree>
    <p:extLst>
      <p:ext uri="{BB962C8B-B14F-4D97-AF65-F5344CB8AC3E}">
        <p14:creationId xmlns:p14="http://schemas.microsoft.com/office/powerpoint/2010/main" val="32611052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B9B9872F-3493-E549-8FDD-0E7C62BC145E}"/>
              </a:ext>
            </a:extLst>
          </p:cNvPr>
          <p:cNvSpPr>
            <a:spLocks noGrp="1"/>
          </p:cNvSpPr>
          <p:nvPr>
            <p:ph type="title"/>
          </p:nvPr>
        </p:nvSpPr>
        <p:spPr>
          <a:xfrm>
            <a:off x="175965" y="5719"/>
            <a:ext cx="12016035" cy="1179576"/>
          </a:xfrm>
        </p:spPr>
        <p:txBody>
          <a:bodyPr>
            <a:normAutofit/>
          </a:bodyPr>
          <a:lstStyle/>
          <a:p>
            <a:r>
              <a:rPr lang="fr-FR" sz="2800" b="1" dirty="0">
                <a:latin typeface="Franklin Gothic Medium" panose="020B0603020102020204" pitchFamily="34" charset="0"/>
              </a:rPr>
              <a:t>Cartographie mondiale de la science arabe</a:t>
            </a:r>
          </a:p>
        </p:txBody>
      </p:sp>
      <p:sp>
        <p:nvSpPr>
          <p:cNvPr id="6" name="Espace réservé du contenu 2">
            <a:extLst>
              <a:ext uri="{FF2B5EF4-FFF2-40B4-BE49-F238E27FC236}">
                <a16:creationId xmlns:a16="http://schemas.microsoft.com/office/drawing/2014/main" id="{B56FDC8C-C0A7-C441-84B2-285B5516C321}"/>
              </a:ext>
            </a:extLst>
          </p:cNvPr>
          <p:cNvSpPr>
            <a:spLocks noGrp="1"/>
          </p:cNvSpPr>
          <p:nvPr>
            <p:ph idx="1"/>
          </p:nvPr>
        </p:nvSpPr>
        <p:spPr>
          <a:xfrm>
            <a:off x="175965" y="4722500"/>
            <a:ext cx="7165739" cy="1885551"/>
          </a:xfrm>
        </p:spPr>
        <p:txBody>
          <a:bodyPr anchor="ctr">
            <a:noAutofit/>
          </a:bodyPr>
          <a:lstStyle/>
          <a:p>
            <a:pPr marL="457200" lvl="1" indent="0">
              <a:buNone/>
            </a:pPr>
            <a:endParaRPr lang="fr-FR" sz="2000" dirty="0"/>
          </a:p>
          <a:p>
            <a:pPr>
              <a:buFont typeface="Arial" panose="020B0604020202020204" pitchFamily="34" charset="0"/>
              <a:buChar char="•"/>
            </a:pPr>
            <a:r>
              <a:rPr lang="fr-FR" sz="1600" b="1" dirty="0"/>
              <a:t>Assurer une plus grande visibilité et un impact accru des résultats de recherche et des universités.</a:t>
            </a:r>
            <a:endParaRPr lang="fr-FR" sz="1600" dirty="0"/>
          </a:p>
          <a:p>
            <a:pPr>
              <a:buFont typeface="Arial" panose="020B0604020202020204" pitchFamily="34" charset="0"/>
              <a:buChar char="•"/>
            </a:pPr>
            <a:r>
              <a:rPr lang="fr-FR" sz="1600" b="1" dirty="0"/>
              <a:t>Multilinguisme.</a:t>
            </a:r>
            <a:endParaRPr lang="fr-FR" sz="1600" dirty="0"/>
          </a:p>
          <a:p>
            <a:pPr>
              <a:buFont typeface="Arial" panose="020B0604020202020204" pitchFamily="34" charset="0"/>
              <a:buChar char="•"/>
            </a:pPr>
            <a:r>
              <a:rPr lang="fr-FR" sz="1600" b="1" dirty="0"/>
              <a:t>Promouvoir le contenu dans les domaines des sciences sociales et humaines.</a:t>
            </a:r>
            <a:endParaRPr lang="fr-FR" sz="1600" dirty="0"/>
          </a:p>
        </p:txBody>
      </p:sp>
      <p:pic>
        <p:nvPicPr>
          <p:cNvPr id="5" name="Espace réservé du contenu 3" descr="Une image contenant texte, carte&#10;&#10;Description générée automatiquement">
            <a:extLst>
              <a:ext uri="{FF2B5EF4-FFF2-40B4-BE49-F238E27FC236}">
                <a16:creationId xmlns:a16="http://schemas.microsoft.com/office/drawing/2014/main" id="{426AEC23-8CE1-D346-B32D-3061934ADF22}"/>
              </a:ext>
            </a:extLst>
          </p:cNvPr>
          <p:cNvPicPr>
            <a:picLocks/>
          </p:cNvPicPr>
          <p:nvPr/>
        </p:nvPicPr>
        <p:blipFill rotWithShape="1">
          <a:blip r:embed="rId3" cstate="print">
            <a:extLst>
              <a:ext uri="{28A0092B-C50C-407E-A947-70E740481C1C}">
                <a14:useLocalDpi xmlns:a14="http://schemas.microsoft.com/office/drawing/2010/main" val="0"/>
              </a:ext>
            </a:extLst>
          </a:blip>
          <a:srcRect l="1968" r="4081" b="-1"/>
          <a:stretch/>
        </p:blipFill>
        <p:spPr>
          <a:xfrm>
            <a:off x="397254" y="1425775"/>
            <a:ext cx="6944450" cy="2544646"/>
          </a:xfrm>
          <a:prstGeom prst="rect">
            <a:avLst/>
          </a:prstGeom>
        </p:spPr>
      </p:pic>
      <p:pic>
        <p:nvPicPr>
          <p:cNvPr id="8" name="Image 7" descr="Une image contenant texte, Tracé, ligne, capture d’écran&#10;&#10;Description générée automatiquement">
            <a:extLst>
              <a:ext uri="{FF2B5EF4-FFF2-40B4-BE49-F238E27FC236}">
                <a16:creationId xmlns:a16="http://schemas.microsoft.com/office/drawing/2014/main" id="{C04879BF-470D-4F42-A613-5D9C4FD273C2}"/>
              </a:ext>
            </a:extLst>
          </p:cNvPr>
          <p:cNvPicPr>
            <a:picLocks noChangeAspect="1"/>
          </p:cNvPicPr>
          <p:nvPr/>
        </p:nvPicPr>
        <p:blipFill>
          <a:blip r:embed="rId4"/>
          <a:stretch>
            <a:fillRect/>
          </a:stretch>
        </p:blipFill>
        <p:spPr>
          <a:xfrm>
            <a:off x="8454683" y="4240092"/>
            <a:ext cx="3461213" cy="2591688"/>
          </a:xfrm>
          <a:prstGeom prst="rect">
            <a:avLst/>
          </a:prstGeom>
        </p:spPr>
      </p:pic>
      <p:sp>
        <p:nvSpPr>
          <p:cNvPr id="9" name="ZoneTexte 8">
            <a:extLst>
              <a:ext uri="{FF2B5EF4-FFF2-40B4-BE49-F238E27FC236}">
                <a16:creationId xmlns:a16="http://schemas.microsoft.com/office/drawing/2014/main" id="{F9EA257E-A64B-074E-B05C-424147A5F2D3}"/>
              </a:ext>
            </a:extLst>
          </p:cNvPr>
          <p:cNvSpPr txBox="1"/>
          <p:nvPr/>
        </p:nvSpPr>
        <p:spPr>
          <a:xfrm>
            <a:off x="10149824" y="4353168"/>
            <a:ext cx="905379" cy="369332"/>
          </a:xfrm>
          <a:prstGeom prst="rect">
            <a:avLst/>
          </a:prstGeom>
          <a:solidFill>
            <a:schemeClr val="bg1">
              <a:lumMod val="85000"/>
            </a:schemeClr>
          </a:solidFill>
        </p:spPr>
        <p:txBody>
          <a:bodyPr wrap="square" rtlCol="0">
            <a:spAutoFit/>
          </a:bodyPr>
          <a:lstStyle/>
          <a:p>
            <a:r>
              <a:rPr lang="fr-FR" dirty="0" err="1"/>
              <a:t>Scopus</a:t>
            </a:r>
            <a:endParaRPr lang="fr-FR" dirty="0"/>
          </a:p>
        </p:txBody>
      </p:sp>
    </p:spTree>
    <p:extLst>
      <p:ext uri="{BB962C8B-B14F-4D97-AF65-F5344CB8AC3E}">
        <p14:creationId xmlns:p14="http://schemas.microsoft.com/office/powerpoint/2010/main" val="25710346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919</TotalTime>
  <Words>6247</Words>
  <Application>Microsoft Office PowerPoint</Application>
  <PresentationFormat>Grand écran</PresentationFormat>
  <Paragraphs>622</Paragraphs>
  <Slides>38</Slides>
  <Notes>35</Notes>
  <HiddenSlides>0</HiddenSlides>
  <MMClips>0</MMClips>
  <ScaleCrop>false</ScaleCrop>
  <HeadingPairs>
    <vt:vector size="6" baseType="variant">
      <vt:variant>
        <vt:lpstr>Polices utilisées</vt:lpstr>
      </vt:variant>
      <vt:variant>
        <vt:i4>18</vt:i4>
      </vt:variant>
      <vt:variant>
        <vt:lpstr>Thème</vt:lpstr>
      </vt:variant>
      <vt:variant>
        <vt:i4>3</vt:i4>
      </vt:variant>
      <vt:variant>
        <vt:lpstr>Titres des diapositives</vt:lpstr>
      </vt:variant>
      <vt:variant>
        <vt:i4>38</vt:i4>
      </vt:variant>
    </vt:vector>
  </HeadingPairs>
  <TitlesOfParts>
    <vt:vector size="59" baseType="lpstr">
      <vt:lpstr>Aptos</vt:lpstr>
      <vt:lpstr>Aptos Display</vt:lpstr>
      <vt:lpstr>Arial</vt:lpstr>
      <vt:lpstr>Calibri</vt:lpstr>
      <vt:lpstr>Calibri Light</vt:lpstr>
      <vt:lpstr>fkGroteskNeue</vt:lpstr>
      <vt:lpstr>Franklin Gothic Medium</vt:lpstr>
      <vt:lpstr>Google Sans</vt:lpstr>
      <vt:lpstr>Google Sans Text</vt:lpstr>
      <vt:lpstr>NeueHaasGroteskText</vt:lpstr>
      <vt:lpstr>Oswald ExtraLight</vt:lpstr>
      <vt:lpstr>Oswald Light</vt:lpstr>
      <vt:lpstr>Oswald Medium</vt:lpstr>
      <vt:lpstr>Segoe UI</vt:lpstr>
      <vt:lpstr>Source Sans Pro</vt:lpstr>
      <vt:lpstr>The Antiqua B</vt:lpstr>
      <vt:lpstr>Times New Roman</vt:lpstr>
      <vt:lpstr>Wingdings</vt:lpstr>
      <vt:lpstr>Office Theme</vt:lpstr>
      <vt:lpstr>Thème Office</vt:lpstr>
      <vt:lpstr>1_Thème Office</vt:lpstr>
      <vt:lpstr>Présentation PowerPoint</vt:lpstr>
      <vt:lpstr>Présentation PowerPoint</vt:lpstr>
      <vt:lpstr>Présentation PowerPoint</vt:lpstr>
      <vt:lpstr>Présentation PowerPoint</vt:lpstr>
      <vt:lpstr>La science ouverte face aux défis mondiaux</vt:lpstr>
      <vt:lpstr>Fondements de la science ouverte</vt:lpstr>
      <vt:lpstr>Accessibilité de l’Information Scientifique et Technique</vt:lpstr>
      <vt:lpstr>Accessibilité de l’Information Scientifique et Technique</vt:lpstr>
      <vt:lpstr>Cartographie mondiale de la science arabe</vt:lpstr>
      <vt:lpstr>Classement des universités &amp; Visibilité</vt:lpstr>
      <vt:lpstr>Classement des universités &amp; Visibilité</vt:lpstr>
      <vt:lpstr>Modèles de l’Open Access</vt:lpstr>
      <vt:lpstr>Les principes FAIR</vt:lpstr>
      <vt:lpstr>Présentation PowerPoint</vt:lpstr>
      <vt:lpstr>Plan de Gestion des données </vt:lpstr>
      <vt:lpstr>Plan de Gestion des Données</vt:lpstr>
      <vt:lpstr>Entrepôt des données de la recherche</vt:lpstr>
      <vt:lpstr>Présentation PowerPoint</vt:lpstr>
      <vt:lpstr>Activité 3: déposer une communication scientifique sur Zenodo</vt:lpstr>
      <vt:lpstr>Open evaluation</vt:lpstr>
      <vt:lpstr> Activité 4: Altmetrics</vt:lpstr>
      <vt:lpstr>Présentation PowerPoint</vt:lpstr>
      <vt:lpstr>Présentation PowerPoint</vt:lpstr>
      <vt:lpstr>Présentation PowerPoint</vt:lpstr>
      <vt:lpstr>Présentation PowerPoint</vt:lpstr>
      <vt:lpstr>Présentation PowerPoint</vt:lpstr>
      <vt:lpstr>Classement des universités</vt:lpstr>
      <vt:lpstr>Classement des universités</vt:lpstr>
      <vt:lpstr>Biais des classement des universités </vt:lpstr>
      <vt:lpstr>Bases de données scientifiques</vt:lpstr>
      <vt:lpstr>Présentation PowerPoint</vt:lpstr>
      <vt:lpstr>Indicateurs univarié </vt:lpstr>
      <vt:lpstr>Evaluation des revues </vt:lpstr>
      <vt:lpstr>Présentation PowerPoint</vt:lpstr>
      <vt:lpstr>Citations limites</vt:lpstr>
      <vt:lpstr>Présentation PowerPoint</vt:lpstr>
      <vt:lpstr>Présentation PowerPoint</vt:lpstr>
      <vt:lpstr>Présentation PowerPoint</vt:lpstr>
    </vt:vector>
  </TitlesOfParts>
  <Company>OpenAI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Cartographie de l'information et de la science</dc:title>
  <dc:subject>Cartographie de l'information et de la science</dc:subject>
  <dc:creator>OpenAI</dc:creator>
  <cp:lastModifiedBy>Hanae LRHOUL</cp:lastModifiedBy>
  <cp:revision>34</cp:revision>
  <dcterms:created xsi:type="dcterms:W3CDTF">2026-04-19T22:28:23Z</dcterms:created>
  <dcterms:modified xsi:type="dcterms:W3CDTF">2026-04-20T21:20:20Z</dcterms:modified>
</cp:coreProperties>
</file>